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3" r:id="rId2"/>
    <p:sldId id="274" r:id="rId3"/>
    <p:sldId id="276" r:id="rId4"/>
    <p:sldId id="277" r:id="rId5"/>
    <p:sldId id="261" r:id="rId6"/>
    <p:sldId id="262" r:id="rId7"/>
    <p:sldId id="263" r:id="rId8"/>
    <p:sldId id="264" r:id="rId9"/>
    <p:sldId id="265" r:id="rId10"/>
    <p:sldId id="266" r:id="rId11"/>
    <p:sldId id="267" r:id="rId12"/>
    <p:sldId id="268" r:id="rId13"/>
    <p:sldId id="269" r:id="rId14"/>
    <p:sldId id="270" r:id="rId15"/>
    <p:sldId id="275" r:id="rId16"/>
    <p:sldId id="271" r:id="rId17"/>
    <p:sldId id="272"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 Kim Ngan" initials="PK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14" y="-72"/>
      </p:cViewPr>
      <p:guideLst>
        <p:guide orient="horz" pos="2160"/>
        <p:guide pos="38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9EF141-DCC3-4FBF-AE78-A9DA765ADFF2}" type="datetimeFigureOut">
              <a:rPr lang="en-US" smtClean="0"/>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574629-50C4-4DA3-83C6-4E238D13C43A}"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9EF141-DCC3-4FBF-AE78-A9DA765ADFF2}" type="datetimeFigureOut">
              <a:rPr lang="en-US" smtClean="0"/>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574629-50C4-4DA3-83C6-4E238D13C43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9EF141-DCC3-4FBF-AE78-A9DA765ADFF2}" type="datetimeFigureOut">
              <a:rPr lang="en-US" smtClean="0"/>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574629-50C4-4DA3-83C6-4E238D13C43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9EF141-DCC3-4FBF-AE78-A9DA765ADFF2}" type="datetimeFigureOut">
              <a:rPr lang="en-US" smtClean="0"/>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574629-50C4-4DA3-83C6-4E238D13C43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9EF141-DCC3-4FBF-AE78-A9DA765ADFF2}" type="datetimeFigureOut">
              <a:rPr lang="en-US" smtClean="0"/>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574629-50C4-4DA3-83C6-4E238D13C43A}"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EF141-DCC3-4FBF-AE78-A9DA765ADFF2}" type="datetimeFigureOut">
              <a:rPr lang="en-US" smtClean="0"/>
              <a:t>4/7/2021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574629-50C4-4DA3-83C6-4E238D13C43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9EF141-DCC3-4FBF-AE78-A9DA765ADFF2}" type="datetimeFigureOut">
              <a:rPr lang="en-US" smtClean="0"/>
              <a:t>4/7/2021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B574629-50C4-4DA3-83C6-4E238D13C43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9EF141-DCC3-4FBF-AE78-A9DA765ADFF2}" type="datetimeFigureOut">
              <a:rPr lang="en-US" smtClean="0"/>
              <a:t>4/7/2021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B574629-50C4-4DA3-83C6-4E238D13C43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EF141-DCC3-4FBF-AE78-A9DA765ADFF2}" type="datetimeFigureOut">
              <a:rPr lang="en-US" smtClean="0"/>
              <a:t>4/7/2021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574629-50C4-4DA3-83C6-4E238D13C43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9EF141-DCC3-4FBF-AE78-A9DA765ADFF2}" type="datetimeFigureOut">
              <a:rPr lang="en-US" smtClean="0"/>
              <a:t>4/7/2021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574629-50C4-4DA3-83C6-4E238D13C43A}"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9EF141-DCC3-4FBF-AE78-A9DA765ADFF2}" type="datetimeFigureOut">
              <a:rPr lang="en-US" smtClean="0"/>
              <a:t>4/7/2021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574629-50C4-4DA3-83C6-4E238D13C43A}"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EF141-DCC3-4FBF-AE78-A9DA765ADFF2}" type="datetimeFigureOut">
              <a:rPr lang="en-US" smtClean="0"/>
              <a:t>4/7/2021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74629-50C4-4DA3-83C6-4E238D13C43A}"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491" y="500062"/>
            <a:ext cx="11807686" cy="1325563"/>
          </a:xfrm>
        </p:spPr>
        <p:txBody>
          <a:bodyPr>
            <a:normAutofit fontScale="90000"/>
          </a:bodyPr>
          <a:lstStyle/>
          <a:p>
            <a:pPr algn="ctr"/>
            <a:r>
              <a:rPr lang="vi-VN" sz="3600" dirty="0"/>
              <a:t>ỦY BAN NHÂN DÂN QUẬN 3</a:t>
            </a:r>
            <a:br>
              <a:rPr lang="vi-VN" sz="3600" dirty="0"/>
            </a:br>
            <a:r>
              <a:rPr lang="vi-VN" sz="3600" dirty="0"/>
              <a:t>PHÒNG GIÁO DỤC VÀ ĐÀO TẠO</a:t>
            </a:r>
            <a:r>
              <a:rPr lang="vi-VN" sz="4000" dirty="0"/>
              <a:t/>
            </a:r>
            <a:br>
              <a:rPr lang="vi-VN" sz="4000" dirty="0"/>
            </a:br>
            <a:r>
              <a:rPr lang="vi-VN" sz="4000" b="1" dirty="0"/>
              <a:t>TRƯỜNG MẦM NON 1</a:t>
            </a:r>
            <a:r>
              <a:rPr lang="vi-VN" dirty="0"/>
              <a:t/>
            </a:r>
            <a:br>
              <a:rPr lang="vi-VN" dirty="0"/>
            </a:br>
            <a:endParaRPr lang="en-US" dirty="0"/>
          </a:p>
        </p:txBody>
      </p:sp>
      <p:sp>
        <p:nvSpPr>
          <p:cNvPr id="3" name="Content Placeholder 2"/>
          <p:cNvSpPr>
            <a:spLocks noGrp="1"/>
          </p:cNvSpPr>
          <p:nvPr>
            <p:ph idx="1"/>
          </p:nvPr>
        </p:nvSpPr>
        <p:spPr>
          <a:xfrm>
            <a:off x="838200" y="1825624"/>
            <a:ext cx="10515600" cy="4691085"/>
          </a:xfrm>
        </p:spPr>
        <p:txBody>
          <a:bodyPr>
            <a:normAutofit/>
          </a:bodyPr>
          <a:lstStyle/>
          <a:p>
            <a:pPr marL="0" indent="0">
              <a:buNone/>
            </a:pPr>
            <a:endParaRPr lang="en-US" sz="4800"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6600" b="1" dirty="0" smtClean="0">
                <a:solidFill>
                  <a:srgbClr val="FF0000"/>
                </a:solidFill>
                <a:latin typeface="Times New Roman" panose="02020603050405020304" pitchFamily="18" charset="0"/>
                <a:cs typeface="Times New Roman" panose="02020603050405020304" pitchFamily="18" charset="0"/>
              </a:rPr>
              <a:t>HỘI THI </a:t>
            </a:r>
          </a:p>
          <a:p>
            <a:pPr marL="0" indent="0" algn="ctr">
              <a:buNone/>
            </a:pPr>
            <a:r>
              <a:rPr lang="en-US" sz="6600" b="1" dirty="0" smtClean="0">
                <a:solidFill>
                  <a:srgbClr val="FF0000"/>
                </a:solidFill>
                <a:latin typeface="Times New Roman" panose="02020603050405020304" pitchFamily="18" charset="0"/>
                <a:cs typeface="Times New Roman" panose="02020603050405020304" pitchFamily="18" charset="0"/>
              </a:rPr>
              <a:t>“RUNG CHUÔNG VÀNG”</a:t>
            </a:r>
          </a:p>
          <a:p>
            <a:pPr marL="0" indent="0" algn="ctr">
              <a:buNone/>
            </a:pPr>
            <a:endParaRPr lang="en-US" sz="6600" b="1" dirty="0" smtClean="0">
              <a:solidFill>
                <a:srgbClr val="FF0000"/>
              </a:solidFill>
              <a:latin typeface="Times New Roman" panose="02020603050405020304" pitchFamily="18" charset="0"/>
              <a:cs typeface="Times New Roman" panose="02020603050405020304" pitchFamily="18" charset="0"/>
            </a:endParaRPr>
          </a:p>
          <a:p>
            <a:pPr marL="0" indent="0" algn="r">
              <a:buNone/>
            </a:pPr>
            <a:r>
              <a:rPr lang="en-US" sz="4000" b="1" dirty="0" err="1" smtClean="0">
                <a:solidFill>
                  <a:srgbClr val="00B050"/>
                </a:solidFill>
                <a:latin typeface="Times New Roman" panose="02020603050405020304" pitchFamily="18" charset="0"/>
                <a:cs typeface="Times New Roman" panose="02020603050405020304" pitchFamily="18" charset="0"/>
              </a:rPr>
              <a:t>Quận</a:t>
            </a:r>
            <a:r>
              <a:rPr lang="en-US" sz="4000" b="1" dirty="0" smtClean="0">
                <a:solidFill>
                  <a:srgbClr val="00B050"/>
                </a:solidFill>
                <a:latin typeface="Times New Roman" panose="02020603050405020304" pitchFamily="18" charset="0"/>
                <a:cs typeface="Times New Roman" panose="02020603050405020304" pitchFamily="18" charset="0"/>
              </a:rPr>
              <a:t> 3, </a:t>
            </a:r>
            <a:r>
              <a:rPr lang="en-US" sz="4000" b="1" dirty="0" err="1" smtClean="0">
                <a:solidFill>
                  <a:srgbClr val="00B050"/>
                </a:solidFill>
                <a:latin typeface="Times New Roman" panose="02020603050405020304" pitchFamily="18" charset="0"/>
                <a:cs typeface="Times New Roman" panose="02020603050405020304" pitchFamily="18" charset="0"/>
              </a:rPr>
              <a:t>ngày</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tháng</a:t>
            </a:r>
            <a:r>
              <a:rPr lang="en-US" sz="4000" b="1" dirty="0" smtClean="0">
                <a:solidFill>
                  <a:srgbClr val="00B050"/>
                </a:solidFill>
                <a:latin typeface="Times New Roman" panose="02020603050405020304" pitchFamily="18" charset="0"/>
                <a:cs typeface="Times New Roman" panose="02020603050405020304" pitchFamily="18" charset="0"/>
              </a:rPr>
              <a:t> 4 </a:t>
            </a:r>
            <a:r>
              <a:rPr lang="en-US" sz="4000" b="1" dirty="0" err="1" smtClean="0">
                <a:solidFill>
                  <a:srgbClr val="00B050"/>
                </a:solidFill>
                <a:latin typeface="Times New Roman" panose="02020603050405020304" pitchFamily="18" charset="0"/>
                <a:cs typeface="Times New Roman" panose="02020603050405020304" pitchFamily="18" charset="0"/>
              </a:rPr>
              <a:t>năm</a:t>
            </a:r>
            <a:r>
              <a:rPr lang="en-US" sz="4000" b="1" dirty="0" smtClean="0">
                <a:solidFill>
                  <a:srgbClr val="00B050"/>
                </a:solidFill>
                <a:latin typeface="Times New Roman" panose="02020603050405020304" pitchFamily="18" charset="0"/>
                <a:cs typeface="Times New Roman" panose="02020603050405020304" pitchFamily="18" charset="0"/>
              </a:rPr>
              <a:t> 2021</a:t>
            </a:r>
            <a:endParaRPr lang="en-US" sz="4000" b="1" dirty="0">
              <a:solidFill>
                <a:srgbClr val="00B050"/>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35145" cy="1325563"/>
          </a:xfrm>
        </p:spPr>
        <p:txBody>
          <a:bodyPr>
            <a:noAutofit/>
          </a:bodyPr>
          <a:lstStyle/>
          <a:p>
            <a:r>
              <a:rPr lang="vi-VN" sz="4800" b="1" dirty="0"/>
              <a:t>6. Bác hàng xóm cho con kẹo và kêu con vào nhà chơi với bác, con sẽ làm thế nào?</a:t>
            </a:r>
            <a:endParaRPr lang="en-US" sz="4800" b="1" dirty="0"/>
          </a:p>
        </p:txBody>
      </p:sp>
      <p:sp>
        <p:nvSpPr>
          <p:cNvPr id="3" name="Content Placeholder 2"/>
          <p:cNvSpPr>
            <a:spLocks noGrp="1"/>
          </p:cNvSpPr>
          <p:nvPr>
            <p:ph idx="1"/>
          </p:nvPr>
        </p:nvSpPr>
        <p:spPr>
          <a:xfrm>
            <a:off x="825321" y="2134718"/>
            <a:ext cx="10515600" cy="4351338"/>
          </a:xfrm>
        </p:spPr>
        <p:txBody>
          <a:bodyPr/>
          <a:lstStyle/>
          <a:p>
            <a:pPr marL="0" indent="0">
              <a:buNone/>
            </a:pPr>
            <a:r>
              <a:rPr lang="en-US" sz="4400" dirty="0" smtClean="0">
                <a:latin typeface="Times New Roman" panose="02020603050405020304" pitchFamily="18" charset="0"/>
                <a:cs typeface="Times New Roman" panose="02020603050405020304" pitchFamily="18" charset="0"/>
              </a:rPr>
              <a:t>A. Con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kẹo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endParaRPr lang="vi-VN" sz="4400" dirty="0">
              <a:latin typeface="Times New Roman" panose="02020603050405020304" pitchFamily="18" charset="0"/>
              <a:cs typeface="Times New Roman" panose="02020603050405020304" pitchFamily="18" charset="0"/>
            </a:endParaRPr>
          </a:p>
          <a:p>
            <a:pPr marL="0" indent="0">
              <a:buNone/>
            </a:pPr>
            <a:r>
              <a:rPr lang="vi-VN" sz="4400" dirty="0">
                <a:latin typeface="Times New Roman" panose="02020603050405020304" pitchFamily="18" charset="0"/>
                <a:cs typeface="Times New Roman" panose="02020603050405020304" pitchFamily="18" charset="0"/>
              </a:rPr>
              <a:t>b. </a:t>
            </a:r>
            <a:r>
              <a:rPr lang="en-US" sz="4400" dirty="0">
                <a:latin typeface="Times New Roman" panose="02020603050405020304" pitchFamily="18" charset="0"/>
                <a:cs typeface="Times New Roman" panose="02020603050405020304" pitchFamily="18" charset="0"/>
              </a:rPr>
              <a:t>Con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kẹo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rồi</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29888" y="3485465"/>
            <a:ext cx="10333151" cy="1446550"/>
          </a:xfrm>
          <a:prstGeom prst="rect">
            <a:avLst/>
          </a:prstGeom>
          <a:solidFill>
            <a:schemeClr val="accent2">
              <a:lumMod val="60000"/>
              <a:lumOff val="40000"/>
            </a:schemeClr>
          </a:solidFill>
        </p:spPr>
        <p:txBody>
          <a:bodyPr wrap="square">
            <a:spAutoFit/>
          </a:bodyPr>
          <a:lstStyle/>
          <a:p>
            <a:r>
              <a:rPr lang="en-US" sz="4400" dirty="0" smtClean="0">
                <a:solidFill>
                  <a:srgbClr val="FF0000"/>
                </a:solidFill>
                <a:latin typeface="Times New Roman" panose="02020603050405020304" pitchFamily="18" charset="0"/>
                <a:cs typeface="Times New Roman" panose="02020603050405020304" pitchFamily="18" charset="0"/>
              </a:rPr>
              <a:t>B. Con </a:t>
            </a:r>
            <a:r>
              <a:rPr lang="en-US" sz="4400" dirty="0" err="1">
                <a:solidFill>
                  <a:srgbClr val="FF0000"/>
                </a:solidFill>
                <a:latin typeface="Times New Roman" panose="02020603050405020304" pitchFamily="18" charset="0"/>
                <a:cs typeface="Times New Roman" panose="02020603050405020304" pitchFamily="18" charset="0"/>
              </a:rPr>
              <a:t>không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lấy</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kẹo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nói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để</a:t>
            </a:r>
            <a:r>
              <a:rPr lang="en-US" sz="4400" dirty="0">
                <a:solidFill>
                  <a:srgbClr val="FF0000"/>
                </a:solidFill>
                <a:latin typeface="Times New Roman" panose="02020603050405020304" pitchFamily="18" charset="0"/>
                <a:cs typeface="Times New Roman" panose="02020603050405020304" pitchFamily="18" charset="0"/>
              </a:rPr>
              <a:t> con </a:t>
            </a:r>
            <a:r>
              <a:rPr lang="en-US" sz="4400" dirty="0" err="1">
                <a:solidFill>
                  <a:srgbClr val="FF0000"/>
                </a:solidFill>
                <a:latin typeface="Times New Roman" panose="02020603050405020304" pitchFamily="18" charset="0"/>
                <a:cs typeface="Times New Roman" panose="02020603050405020304" pitchFamily="18" charset="0"/>
              </a:rPr>
              <a:t>xin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phép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mẹ</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rồi</a:t>
            </a:r>
            <a:r>
              <a:rPr lang="en-US" sz="4400" dirty="0">
                <a:solidFill>
                  <a:srgbClr val="FF0000"/>
                </a:solidFill>
                <a:latin typeface="Times New Roman" panose="02020603050405020304" pitchFamily="18" charset="0"/>
                <a:cs typeface="Times New Roman" panose="02020603050405020304" pitchFamily="18" charset="0"/>
              </a:rPr>
              <a:t> sang </a:t>
            </a:r>
            <a:r>
              <a:rPr lang="en-US" sz="4400" dirty="0" err="1">
                <a:solidFill>
                  <a:srgbClr val="FF0000"/>
                </a:solidFill>
                <a:latin typeface="Times New Roman" panose="02020603050405020304" pitchFamily="18" charset="0"/>
                <a:cs typeface="Times New Roman" panose="02020603050405020304" pitchFamily="18" charset="0"/>
              </a:rPr>
              <a:t>chơi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bác</a:t>
            </a:r>
            <a:endParaRPr lang="en-US" sz="4400" dirty="0">
              <a:solidFill>
                <a:srgbClr val="FF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9995097" y="4517647"/>
            <a:ext cx="2058436" cy="2197371"/>
            <a:chOff x="9978887" y="4213162"/>
            <a:chExt cx="2058436" cy="2197371"/>
          </a:xfrm>
        </p:grpSpPr>
        <p:pic>
          <p:nvPicPr>
            <p:cNvPr id="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8887" y="4213162"/>
              <a:ext cx="2058436" cy="21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10332245" y="4859096"/>
              <a:ext cx="1342920" cy="1342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グループ化 158"/>
          <p:cNvGrpSpPr/>
          <p:nvPr/>
        </p:nvGrpSpPr>
        <p:grpSpPr>
          <a:xfrm>
            <a:off x="10848317" y="5235796"/>
            <a:ext cx="330024" cy="1172551"/>
            <a:chOff x="5556000" y="543545"/>
            <a:chExt cx="1080000" cy="5770911"/>
          </a:xfrm>
          <a:effectLst/>
        </p:grpSpPr>
        <p:grpSp>
          <p:nvGrpSpPr>
            <p:cNvPr id="9" name="グループ化 152"/>
            <p:cNvGrpSpPr/>
            <p:nvPr/>
          </p:nvGrpSpPr>
          <p:grpSpPr>
            <a:xfrm>
              <a:off x="5556000" y="543545"/>
              <a:ext cx="1080000" cy="5770911"/>
              <a:chOff x="5556000" y="543545"/>
              <a:chExt cx="1080000" cy="577091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11" name="二等辺三角形 149"/>
              <p:cNvSpPr/>
              <p:nvPr/>
            </p:nvSpPr>
            <p:spPr>
              <a:xfrm flipV="1">
                <a:off x="5735600" y="3434456"/>
                <a:ext cx="720000" cy="2880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フリーフォーム 151"/>
              <p:cNvSpPr/>
              <p:nvPr/>
            </p:nvSpPr>
            <p:spPr>
              <a:xfrm>
                <a:off x="5556000" y="543545"/>
                <a:ext cx="1080000" cy="3425455"/>
              </a:xfrm>
              <a:custGeom>
                <a:avLst/>
                <a:gdLst>
                  <a:gd name="connsiteX0" fmla="*/ 539600 w 1080000"/>
                  <a:gd name="connsiteY0" fmla="*/ 0 h 3425455"/>
                  <a:gd name="connsiteX1" fmla="*/ 844585 w 1080000"/>
                  <a:gd name="connsiteY1" fmla="*/ 2439878 h 3425455"/>
                  <a:gd name="connsiteX2" fmla="*/ 921838 w 1080000"/>
                  <a:gd name="connsiteY2" fmla="*/ 2503617 h 3425455"/>
                  <a:gd name="connsiteX3" fmla="*/ 1080000 w 1080000"/>
                  <a:gd name="connsiteY3" fmla="*/ 2885455 h 3425455"/>
                  <a:gd name="connsiteX4" fmla="*/ 540000 w 1080000"/>
                  <a:gd name="connsiteY4" fmla="*/ 3425455 h 3425455"/>
                  <a:gd name="connsiteX5" fmla="*/ 0 w 1080000"/>
                  <a:gd name="connsiteY5" fmla="*/ 2885455 h 3425455"/>
                  <a:gd name="connsiteX6" fmla="*/ 158163 w 1080000"/>
                  <a:gd name="connsiteY6" fmla="*/ 2503617 h 3425455"/>
                  <a:gd name="connsiteX7" fmla="*/ 234524 w 1080000"/>
                  <a:gd name="connsiteY7" fmla="*/ 2440614 h 34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3425455">
                    <a:moveTo>
                      <a:pt x="539600" y="0"/>
                    </a:moveTo>
                    <a:lnTo>
                      <a:pt x="844585" y="2439878"/>
                    </a:lnTo>
                    <a:lnTo>
                      <a:pt x="921838" y="2503617"/>
                    </a:lnTo>
                    <a:cubicBezTo>
                      <a:pt x="1019559" y="2601338"/>
                      <a:pt x="1080000" y="2736338"/>
                      <a:pt x="1080000" y="2885455"/>
                    </a:cubicBezTo>
                    <a:cubicBezTo>
                      <a:pt x="1080000" y="3183689"/>
                      <a:pt x="838234" y="3425455"/>
                      <a:pt x="540000" y="3425455"/>
                    </a:cubicBezTo>
                    <a:cubicBezTo>
                      <a:pt x="241766" y="3425455"/>
                      <a:pt x="0" y="3183689"/>
                      <a:pt x="0" y="2885455"/>
                    </a:cubicBezTo>
                    <a:cubicBezTo>
                      <a:pt x="0" y="2736338"/>
                      <a:pt x="60442" y="2601338"/>
                      <a:pt x="158163" y="2503617"/>
                    </a:cubicBezTo>
                    <a:lnTo>
                      <a:pt x="234524" y="2440614"/>
                    </a:ln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フリーフォーム 157"/>
            <p:cNvSpPr/>
            <p:nvPr/>
          </p:nvSpPr>
          <p:spPr>
            <a:xfrm>
              <a:off x="5610000" y="969802"/>
              <a:ext cx="972000" cy="2945198"/>
            </a:xfrm>
            <a:custGeom>
              <a:avLst/>
              <a:gdLst>
                <a:gd name="connsiteX0" fmla="*/ 485600 w 972000"/>
                <a:gd name="connsiteY0" fmla="*/ 0 h 2945198"/>
                <a:gd name="connsiteX1" fmla="*/ 733698 w 972000"/>
                <a:gd name="connsiteY1" fmla="*/ 2043157 h 2945198"/>
                <a:gd name="connsiteX2" fmla="*/ 757727 w 972000"/>
                <a:gd name="connsiteY2" fmla="*/ 2056199 h 2945198"/>
                <a:gd name="connsiteX3" fmla="*/ 972000 w 972000"/>
                <a:gd name="connsiteY3" fmla="*/ 2459198 h 2945198"/>
                <a:gd name="connsiteX4" fmla="*/ 486000 w 972000"/>
                <a:gd name="connsiteY4" fmla="*/ 2945198 h 2945198"/>
                <a:gd name="connsiteX5" fmla="*/ 0 w 972000"/>
                <a:gd name="connsiteY5" fmla="*/ 2459198 h 2945198"/>
                <a:gd name="connsiteX6" fmla="*/ 214273 w 972000"/>
                <a:gd name="connsiteY6" fmla="*/ 2056199 h 2945198"/>
                <a:gd name="connsiteX7" fmla="*/ 237446 w 972000"/>
                <a:gd name="connsiteY7" fmla="*/ 2043621 h 2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00" h="2945198">
                  <a:moveTo>
                    <a:pt x="485600" y="0"/>
                  </a:moveTo>
                  <a:lnTo>
                    <a:pt x="733698" y="2043157"/>
                  </a:lnTo>
                  <a:lnTo>
                    <a:pt x="757727" y="2056199"/>
                  </a:lnTo>
                  <a:cubicBezTo>
                    <a:pt x="887004" y="2143537"/>
                    <a:pt x="972000" y="2291442"/>
                    <a:pt x="972000" y="2459198"/>
                  </a:cubicBezTo>
                  <a:cubicBezTo>
                    <a:pt x="972000" y="2727608"/>
                    <a:pt x="754410" y="2945198"/>
                    <a:pt x="486000" y="2945198"/>
                  </a:cubicBezTo>
                  <a:cubicBezTo>
                    <a:pt x="217590" y="2945198"/>
                    <a:pt x="0" y="2727608"/>
                    <a:pt x="0" y="2459198"/>
                  </a:cubicBezTo>
                  <a:cubicBezTo>
                    <a:pt x="0" y="2291442"/>
                    <a:pt x="84996" y="2143537"/>
                    <a:pt x="214273" y="2056199"/>
                  </a:cubicBezTo>
                  <a:lnTo>
                    <a:pt x="237446" y="204362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mph" presetSubtype="0" repeatCount="indefinite" fill="hold" nodeType="clickEffect">
                                  <p:stCondLst>
                                    <p:cond delay="500"/>
                                  </p:stCondLst>
                                  <p:endCondLst>
                                    <p:cond evt="onNext" delay="0">
                                      <p:tgtEl>
                                        <p:sldTgt/>
                                      </p:tgtEl>
                                    </p:cond>
                                  </p:endCondLst>
                                  <p:childTnLst>
                                    <p:animRot by="21600000">
                                      <p:cBhvr>
                                        <p:cTn id="22" dur="10000" fill="hold"/>
                                        <p:tgtEl>
                                          <p:spTgt spid="8"/>
                                        </p:tgtEl>
                                        <p:attrNameLst>
                                          <p:attrName>r</p:attrName>
                                        </p:attrNameLst>
                                      </p:cBhvr>
                                    </p:animRot>
                                  </p:childTnLst>
                                  <p:subTnLst>
                                    <p:audio>
                                      <p:cMediaNode vol="99000">
                                        <p:cTn display="1" masterRel="sameClick">
                                          <p:stCondLst>
                                            <p:cond evt="begin" delay="0">
                                              <p:tn val="21"/>
                                            </p:cond>
                                          </p:stCondLst>
                                          <p:endCondLst>
                                            <p:cond evt="onStopAudio" delay="0">
                                              <p:tgtEl>
                                                <p:sldTgt/>
                                              </p:tgtEl>
                                            </p:cond>
                                          </p:endCondLst>
                                        </p:cTn>
                                        <p:tgtEl>
                                          <p:sndTgt r:embed="rId2" name="10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vol="99000">
                                        <p:cTn display="1" masterRel="sameClick">
                                          <p:stCondLst>
                                            <p:cond evt="begin" delay="0">
                                              <p:tn val="25"/>
                                            </p:cond>
                                          </p:stCondLst>
                                          <p:endCondLst>
                                            <p:cond evt="onStopAudio" delay="0">
                                              <p:tgtEl>
                                                <p:sldTgt/>
                                              </p:tgtEl>
                                            </p:cond>
                                          </p:endCondLst>
                                        </p:cTn>
                                        <p:tgtEl>
                                          <p:sndTgt r:embed="rId3" name="vỗ tay 2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532" y="706147"/>
            <a:ext cx="11970326" cy="1325563"/>
          </a:xfrm>
        </p:spPr>
        <p:txBody>
          <a:bodyPr>
            <a:normAutofit fontScale="90000"/>
          </a:bodyPr>
          <a:lstStyle/>
          <a:p>
            <a:pPr algn="ctr"/>
            <a:r>
              <a:rPr lang="vi-VN" sz="4890" b="1" dirty="0"/>
              <a:t>7. Ai có thể nhìn hoặc chạm vào vùng riêng tư </a:t>
            </a:r>
            <a:r>
              <a:rPr lang="en-US" sz="4890" b="1" dirty="0" smtClean="0"/>
              <a:t/>
            </a:r>
            <a:br>
              <a:rPr lang="en-US" sz="4890" b="1" dirty="0" smtClean="0"/>
            </a:br>
            <a:r>
              <a:rPr lang="vi-VN" sz="4890" b="1" dirty="0" smtClean="0"/>
              <a:t>của </a:t>
            </a:r>
            <a:r>
              <a:rPr lang="vi-VN" sz="4890" b="1" dirty="0"/>
              <a:t>con?</a:t>
            </a:r>
            <a:endParaRPr lang="en-US" sz="4890" b="1" dirty="0"/>
          </a:p>
        </p:txBody>
      </p:sp>
      <p:sp>
        <p:nvSpPr>
          <p:cNvPr id="3" name="Content Placeholder 2"/>
          <p:cNvSpPr>
            <a:spLocks noGrp="1"/>
          </p:cNvSpPr>
          <p:nvPr>
            <p:ph idx="1"/>
          </p:nvPr>
        </p:nvSpPr>
        <p:spPr>
          <a:xfrm>
            <a:off x="861695" y="812165"/>
            <a:ext cx="9732645" cy="4351655"/>
          </a:xfrm>
        </p:spPr>
        <p:txBody>
          <a:bodyPr>
            <a:normAutofit fontScale="92500"/>
          </a:bodyPr>
          <a:lstStyle/>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pPr marL="0" indent="0">
              <a:buNone/>
            </a:pPr>
            <a:r>
              <a:rPr lang="en-US" sz="4000" dirty="0" smtClean="0">
                <a:latin typeface="Times New Roman" panose="02020603050405020304" pitchFamily="18" charset="0"/>
                <a:cs typeface="Times New Roman" panose="02020603050405020304" pitchFamily="18" charset="0"/>
              </a:rPr>
              <a:t>A.</a:t>
            </a:r>
            <a:r>
              <a:rPr lang="vi-VN" sz="4000" dirty="0" smtClean="0">
                <a:latin typeface="Times New Roman" panose="02020603050405020304" pitchFamily="18" charset="0"/>
                <a:cs typeface="Times New Roman" panose="02020603050405020304" pitchFamily="18" charset="0"/>
              </a:rPr>
              <a:t>Bác </a:t>
            </a:r>
            <a:r>
              <a:rPr lang="vi-VN" sz="4000" dirty="0">
                <a:latin typeface="Times New Roman" panose="02020603050405020304" pitchFamily="18" charset="0"/>
                <a:cs typeface="Times New Roman" panose="02020603050405020304" pitchFamily="18" charset="0"/>
              </a:rPr>
              <a:t>sỹ khám và chạm vào vùng riêng tư của </a:t>
            </a:r>
            <a:r>
              <a:rPr lang="vi-VN" sz="4000" dirty="0" smtClean="0">
                <a:latin typeface="Times New Roman" panose="02020603050405020304" pitchFamily="18" charset="0"/>
                <a:cs typeface="Times New Roman" panose="02020603050405020304" pitchFamily="18" charset="0"/>
              </a:rPr>
              <a:t>con</a:t>
            </a:r>
            <a:endParaRPr lang="vi-VN" sz="4000" dirty="0">
              <a:latin typeface="Times New Roman" panose="02020603050405020304" pitchFamily="18" charset="0"/>
              <a:cs typeface="Times New Roman" panose="02020603050405020304" pitchFamily="18" charset="0"/>
            </a:endParaRPr>
          </a:p>
          <a:p>
            <a:pPr marL="0" indent="0">
              <a:buNone/>
            </a:pPr>
            <a:r>
              <a:rPr lang="vi-VN" sz="4000" dirty="0">
                <a:latin typeface="Times New Roman" panose="02020603050405020304" pitchFamily="18" charset="0"/>
                <a:cs typeface="Times New Roman" panose="02020603050405020304" pitchFamily="18" charset="0"/>
              </a:rPr>
              <a:t>b. Khi con còn bé Ba Mẹ có thể tắm và lau khô vùng riêng tư của con, bác sỹ khám và chạm vào vùng riêng tư phải có sự đồng ý của ba mẹ và con</a:t>
            </a:r>
          </a:p>
          <a:p>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861695" y="3221946"/>
            <a:ext cx="9559290" cy="2553335"/>
          </a:xfrm>
          <a:prstGeom prst="rect">
            <a:avLst/>
          </a:prstGeom>
          <a:solidFill>
            <a:schemeClr val="accent2">
              <a:lumMod val="60000"/>
              <a:lumOff val="40000"/>
            </a:schemeClr>
          </a:solidFill>
        </p:spPr>
        <p:txBody>
          <a:bodyPr wrap="square">
            <a:spAutoFit/>
          </a:bodyPr>
          <a:lstStyle/>
          <a:p>
            <a:r>
              <a:rPr lang="en-US" sz="4000" dirty="0" smtClean="0">
                <a:solidFill>
                  <a:srgbClr val="FF0000"/>
                </a:solidFill>
                <a:latin typeface="Times New Roman" panose="02020603050405020304" pitchFamily="18" charset="0"/>
                <a:cs typeface="Times New Roman" panose="02020603050405020304" pitchFamily="18" charset="0"/>
              </a:rPr>
              <a:t>B. </a:t>
            </a:r>
            <a:r>
              <a:rPr lang="vi-VN" sz="4000" dirty="0" smtClean="0">
                <a:solidFill>
                  <a:srgbClr val="FF0000"/>
                </a:solidFill>
                <a:latin typeface="Times New Roman" panose="02020603050405020304" pitchFamily="18" charset="0"/>
                <a:cs typeface="Times New Roman" panose="02020603050405020304" pitchFamily="18" charset="0"/>
              </a:rPr>
              <a:t>Khi </a:t>
            </a:r>
            <a:r>
              <a:rPr lang="vi-VN" sz="4000" dirty="0">
                <a:solidFill>
                  <a:srgbClr val="FF0000"/>
                </a:solidFill>
                <a:latin typeface="Times New Roman" panose="02020603050405020304" pitchFamily="18" charset="0"/>
                <a:cs typeface="Times New Roman" panose="02020603050405020304" pitchFamily="18" charset="0"/>
              </a:rPr>
              <a:t>con còn bé Ba Mẹ có thể tắm và lau khô vùng riêng tư của con, bác sỹ khám và chạm vào vùng riêng tư phải có sự đồng ý của ba mẹ và con</a:t>
            </a:r>
          </a:p>
        </p:txBody>
      </p:sp>
      <p:grpSp>
        <p:nvGrpSpPr>
          <p:cNvPr id="5" name="Group 4"/>
          <p:cNvGrpSpPr/>
          <p:nvPr/>
        </p:nvGrpSpPr>
        <p:grpSpPr>
          <a:xfrm>
            <a:off x="10240842" y="4676397"/>
            <a:ext cx="2058436" cy="2197371"/>
            <a:chOff x="9978887" y="4213162"/>
            <a:chExt cx="2058436" cy="2197371"/>
          </a:xfrm>
        </p:grpSpPr>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8887" y="4213162"/>
              <a:ext cx="2058436" cy="21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10332245" y="4859096"/>
              <a:ext cx="1342920" cy="1342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グループ化 158"/>
          <p:cNvGrpSpPr/>
          <p:nvPr/>
        </p:nvGrpSpPr>
        <p:grpSpPr>
          <a:xfrm>
            <a:off x="11100412" y="5389466"/>
            <a:ext cx="330024" cy="1172551"/>
            <a:chOff x="5556000" y="543545"/>
            <a:chExt cx="1080000" cy="5770911"/>
          </a:xfrm>
          <a:effectLst/>
        </p:grpSpPr>
        <p:grpSp>
          <p:nvGrpSpPr>
            <p:cNvPr id="9" name="グループ化 152"/>
            <p:cNvGrpSpPr/>
            <p:nvPr/>
          </p:nvGrpSpPr>
          <p:grpSpPr>
            <a:xfrm>
              <a:off x="5556000" y="543545"/>
              <a:ext cx="1080000" cy="5770911"/>
              <a:chOff x="5556000" y="543545"/>
              <a:chExt cx="1080000" cy="577091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11" name="二等辺三角形 149"/>
              <p:cNvSpPr/>
              <p:nvPr/>
            </p:nvSpPr>
            <p:spPr>
              <a:xfrm flipV="1">
                <a:off x="5735600" y="3434456"/>
                <a:ext cx="720000" cy="2880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フリーフォーム 151"/>
              <p:cNvSpPr/>
              <p:nvPr/>
            </p:nvSpPr>
            <p:spPr>
              <a:xfrm>
                <a:off x="5556000" y="543545"/>
                <a:ext cx="1080000" cy="3425455"/>
              </a:xfrm>
              <a:custGeom>
                <a:avLst/>
                <a:gdLst>
                  <a:gd name="connsiteX0" fmla="*/ 539600 w 1080000"/>
                  <a:gd name="connsiteY0" fmla="*/ 0 h 3425455"/>
                  <a:gd name="connsiteX1" fmla="*/ 844585 w 1080000"/>
                  <a:gd name="connsiteY1" fmla="*/ 2439878 h 3425455"/>
                  <a:gd name="connsiteX2" fmla="*/ 921838 w 1080000"/>
                  <a:gd name="connsiteY2" fmla="*/ 2503617 h 3425455"/>
                  <a:gd name="connsiteX3" fmla="*/ 1080000 w 1080000"/>
                  <a:gd name="connsiteY3" fmla="*/ 2885455 h 3425455"/>
                  <a:gd name="connsiteX4" fmla="*/ 540000 w 1080000"/>
                  <a:gd name="connsiteY4" fmla="*/ 3425455 h 3425455"/>
                  <a:gd name="connsiteX5" fmla="*/ 0 w 1080000"/>
                  <a:gd name="connsiteY5" fmla="*/ 2885455 h 3425455"/>
                  <a:gd name="connsiteX6" fmla="*/ 158163 w 1080000"/>
                  <a:gd name="connsiteY6" fmla="*/ 2503617 h 3425455"/>
                  <a:gd name="connsiteX7" fmla="*/ 234524 w 1080000"/>
                  <a:gd name="connsiteY7" fmla="*/ 2440614 h 34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3425455">
                    <a:moveTo>
                      <a:pt x="539600" y="0"/>
                    </a:moveTo>
                    <a:lnTo>
                      <a:pt x="844585" y="2439878"/>
                    </a:lnTo>
                    <a:lnTo>
                      <a:pt x="921838" y="2503617"/>
                    </a:lnTo>
                    <a:cubicBezTo>
                      <a:pt x="1019559" y="2601338"/>
                      <a:pt x="1080000" y="2736338"/>
                      <a:pt x="1080000" y="2885455"/>
                    </a:cubicBezTo>
                    <a:cubicBezTo>
                      <a:pt x="1080000" y="3183689"/>
                      <a:pt x="838234" y="3425455"/>
                      <a:pt x="540000" y="3425455"/>
                    </a:cubicBezTo>
                    <a:cubicBezTo>
                      <a:pt x="241766" y="3425455"/>
                      <a:pt x="0" y="3183689"/>
                      <a:pt x="0" y="2885455"/>
                    </a:cubicBezTo>
                    <a:cubicBezTo>
                      <a:pt x="0" y="2736338"/>
                      <a:pt x="60442" y="2601338"/>
                      <a:pt x="158163" y="2503617"/>
                    </a:cubicBezTo>
                    <a:lnTo>
                      <a:pt x="234524" y="2440614"/>
                    </a:ln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フリーフォーム 157"/>
            <p:cNvSpPr/>
            <p:nvPr/>
          </p:nvSpPr>
          <p:spPr>
            <a:xfrm>
              <a:off x="5610000" y="969802"/>
              <a:ext cx="972000" cy="2945198"/>
            </a:xfrm>
            <a:custGeom>
              <a:avLst/>
              <a:gdLst>
                <a:gd name="connsiteX0" fmla="*/ 485600 w 972000"/>
                <a:gd name="connsiteY0" fmla="*/ 0 h 2945198"/>
                <a:gd name="connsiteX1" fmla="*/ 733698 w 972000"/>
                <a:gd name="connsiteY1" fmla="*/ 2043157 h 2945198"/>
                <a:gd name="connsiteX2" fmla="*/ 757727 w 972000"/>
                <a:gd name="connsiteY2" fmla="*/ 2056199 h 2945198"/>
                <a:gd name="connsiteX3" fmla="*/ 972000 w 972000"/>
                <a:gd name="connsiteY3" fmla="*/ 2459198 h 2945198"/>
                <a:gd name="connsiteX4" fmla="*/ 486000 w 972000"/>
                <a:gd name="connsiteY4" fmla="*/ 2945198 h 2945198"/>
                <a:gd name="connsiteX5" fmla="*/ 0 w 972000"/>
                <a:gd name="connsiteY5" fmla="*/ 2459198 h 2945198"/>
                <a:gd name="connsiteX6" fmla="*/ 214273 w 972000"/>
                <a:gd name="connsiteY6" fmla="*/ 2056199 h 2945198"/>
                <a:gd name="connsiteX7" fmla="*/ 237446 w 972000"/>
                <a:gd name="connsiteY7" fmla="*/ 2043621 h 2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00" h="2945198">
                  <a:moveTo>
                    <a:pt x="485600" y="0"/>
                  </a:moveTo>
                  <a:lnTo>
                    <a:pt x="733698" y="2043157"/>
                  </a:lnTo>
                  <a:lnTo>
                    <a:pt x="757727" y="2056199"/>
                  </a:lnTo>
                  <a:cubicBezTo>
                    <a:pt x="887004" y="2143537"/>
                    <a:pt x="972000" y="2291442"/>
                    <a:pt x="972000" y="2459198"/>
                  </a:cubicBezTo>
                  <a:cubicBezTo>
                    <a:pt x="972000" y="2727608"/>
                    <a:pt x="754410" y="2945198"/>
                    <a:pt x="486000" y="2945198"/>
                  </a:cubicBezTo>
                  <a:cubicBezTo>
                    <a:pt x="217590" y="2945198"/>
                    <a:pt x="0" y="2727608"/>
                    <a:pt x="0" y="2459198"/>
                  </a:cubicBezTo>
                  <a:cubicBezTo>
                    <a:pt x="0" y="2291442"/>
                    <a:pt x="84996" y="2143537"/>
                    <a:pt x="214273" y="2056199"/>
                  </a:cubicBezTo>
                  <a:lnTo>
                    <a:pt x="237446" y="204362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mph" presetSubtype="0" repeatCount="indefinite" fill="hold" nodeType="clickEffect">
                                  <p:stCondLst>
                                    <p:cond delay="500"/>
                                  </p:stCondLst>
                                  <p:endCondLst>
                                    <p:cond evt="onNext" delay="0">
                                      <p:tgtEl>
                                        <p:sldTgt/>
                                      </p:tgtEl>
                                    </p:cond>
                                  </p:endCondLst>
                                  <p:childTnLst>
                                    <p:animRot by="21600000">
                                      <p:cBhvr>
                                        <p:cTn id="27" dur="10000" fill="hold"/>
                                        <p:tgtEl>
                                          <p:spTgt spid="8"/>
                                        </p:tgtEl>
                                        <p:attrNameLst>
                                          <p:attrName>r</p:attrName>
                                        </p:attrNameLst>
                                      </p:cBhvr>
                                    </p:animRot>
                                  </p:childTnLst>
                                  <p:subTnLst>
                                    <p:audio>
                                      <p:cMediaNode vol="99000">
                                        <p:cTn display="1" masterRel="sameClick">
                                          <p:stCondLst>
                                            <p:cond evt="begin" delay="0">
                                              <p:tn val="26"/>
                                            </p:cond>
                                          </p:stCondLst>
                                          <p:endCondLst>
                                            <p:cond evt="onStopAudio" delay="0">
                                              <p:tgtEl>
                                                <p:sldTgt/>
                                              </p:tgtEl>
                                            </p:cond>
                                          </p:endCondLst>
                                        </p:cTn>
                                        <p:tgtEl>
                                          <p:sndTgt r:embed="rId2" name="10s.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subTnLst>
                                    <p:audio>
                                      <p:cMediaNode vol="99000">
                                        <p:cTn display="1" masterRel="sameClick">
                                          <p:stCondLst>
                                            <p:cond evt="begin" delay="0">
                                              <p:tn val="30"/>
                                            </p:cond>
                                          </p:stCondLst>
                                          <p:endCondLst>
                                            <p:cond evt="onStopAudio" delay="0">
                                              <p:tgtEl>
                                                <p:sldTgt/>
                                              </p:tgtEl>
                                            </p:cond>
                                          </p:endCondLst>
                                        </p:cTn>
                                        <p:tgtEl>
                                          <p:sndTgt r:embed="rId3" name="vỗ tay 2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836" y="365125"/>
            <a:ext cx="11887200" cy="1325563"/>
          </a:xfrm>
        </p:spPr>
        <p:txBody>
          <a:bodyPr>
            <a:noAutofit/>
          </a:bodyPr>
          <a:lstStyle/>
          <a:p>
            <a:pPr algn="ctr"/>
            <a:r>
              <a:rPr lang="en-US" sz="4800" b="1" dirty="0">
                <a:latin typeface="Times New Roman" panose="02020603050405020304" pitchFamily="18" charset="0"/>
                <a:cs typeface="Times New Roman" panose="02020603050405020304" pitchFamily="18" charset="0"/>
              </a:rPr>
              <a:t>8. </a:t>
            </a:r>
            <a:r>
              <a:rPr lang="en-US" sz="4800" b="1" dirty="0" err="1">
                <a:latin typeface="Times New Roman" panose="02020603050405020304" pitchFamily="18" charset="0"/>
                <a:cs typeface="Times New Roman" panose="02020603050405020304" pitchFamily="18" charset="0"/>
              </a:rPr>
              <a:t>Để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phòng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tránh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bị</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xâm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hại</a:t>
            </a:r>
            <a:r>
              <a:rPr lang="en-US" sz="4800" b="1" dirty="0">
                <a:latin typeface="Times New Roman" panose="02020603050405020304" pitchFamily="18" charset="0"/>
                <a:cs typeface="Times New Roman" panose="02020603050405020304" pitchFamily="18" charset="0"/>
              </a:rPr>
              <a:t> con </a:t>
            </a:r>
            <a:br>
              <a:rPr lang="en-US" sz="4800" b="1" dirty="0">
                <a:latin typeface="Times New Roman" panose="02020603050405020304" pitchFamily="18" charset="0"/>
                <a:cs typeface="Times New Roman" panose="02020603050405020304" pitchFamily="18" charset="0"/>
              </a:rPr>
            </a:br>
            <a:r>
              <a:rPr lang="en-US" sz="4800" b="1" dirty="0" err="1">
                <a:latin typeface="Times New Roman" panose="02020603050405020304" pitchFamily="18" charset="0"/>
                <a:cs typeface="Times New Roman" panose="02020603050405020304" pitchFamily="18" charset="0"/>
              </a:rPr>
              <a:t>phải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gì</a:t>
            </a:r>
            <a:r>
              <a:rPr lang="en-US" sz="4800" b="1"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1275715" y="1488440"/>
            <a:ext cx="9318625" cy="4209415"/>
          </a:xfrm>
        </p:spPr>
        <p:txBody>
          <a:bodyPr>
            <a:noAutofit/>
          </a:bodyPr>
          <a:lstStyle/>
          <a:p>
            <a:pPr algn="l"/>
            <a:endParaRPr lang="en-US" sz="4000" dirty="0">
              <a:latin typeface="Times New Roman" panose="02020603050405020304" pitchFamily="18" charset="0"/>
              <a:cs typeface="Times New Roman" panose="02020603050405020304" pitchFamily="18" charset="0"/>
            </a:endParaRPr>
          </a:p>
          <a:p>
            <a:pPr marL="0" indent="0" algn="l">
              <a:buNone/>
            </a:pPr>
            <a:r>
              <a:rPr lang="en-US" sz="4000" dirty="0" smtClean="0">
                <a:latin typeface="Times New Roman" panose="02020603050405020304" pitchFamily="18" charset="0"/>
                <a:cs typeface="Times New Roman" panose="02020603050405020304" pitchFamily="18" charset="0"/>
              </a:rPr>
              <a:t>B.</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Con đi chơi một mình, được phép nói chuyện với người lạ khi người lạ </a:t>
            </a:r>
            <a:r>
              <a:rPr lang="vi-VN" sz="4000" dirty="0" smtClean="0">
                <a:latin typeface="Times New Roman" panose="02020603050405020304" pitchFamily="18" charset="0"/>
                <a:cs typeface="Times New Roman" panose="02020603050405020304" pitchFamily="18" charset="0"/>
              </a:rPr>
              <a:t>đến </a:t>
            </a:r>
            <a:r>
              <a:rPr lang="vi-VN" sz="4000" dirty="0">
                <a:latin typeface="Times New Roman" panose="02020603050405020304" pitchFamily="18" charset="0"/>
                <a:cs typeface="Times New Roman" panose="02020603050405020304" pitchFamily="18" charset="0"/>
              </a:rPr>
              <a:t>gần con</a:t>
            </a:r>
          </a:p>
          <a:p>
            <a:pPr marL="0" indent="0" algn="l">
              <a:buNone/>
            </a:pPr>
            <a:r>
              <a:rPr lang="vi-VN" sz="4000" dirty="0" smtClean="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Con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hét</a:t>
            </a:r>
            <a:r>
              <a:rPr lang="en-US" sz="4000" dirty="0">
                <a:latin typeface="Times New Roman" panose="02020603050405020304" pitchFamily="18" charset="0"/>
                <a:cs typeface="Times New Roman" panose="02020603050405020304" pitchFamily="18" charset="0"/>
              </a:rPr>
              <a:t> to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gần</a:t>
            </a:r>
            <a:r>
              <a:rPr lang="en-US" sz="4000" dirty="0">
                <a:latin typeface="Times New Roman" panose="02020603050405020304" pitchFamily="18" charset="0"/>
                <a:cs typeface="Times New Roman" panose="02020603050405020304" pitchFamily="18" charset="0"/>
              </a:rPr>
              <a:t> con</a:t>
            </a:r>
          </a:p>
          <a:p>
            <a:pPr algn="l"/>
            <a:endParaRPr lang="en-US" sz="4000" dirty="0">
              <a:latin typeface="Times New Roman" panose="02020603050405020304" pitchFamily="18" charset="0"/>
              <a:cs typeface="Times New Roman" panose="02020603050405020304" pitchFamily="18" charset="0"/>
            </a:endParaRPr>
          </a:p>
        </p:txBody>
      </p:sp>
      <p:sp>
        <p:nvSpPr>
          <p:cNvPr id="5" name="Rectangle 4"/>
          <p:cNvSpPr/>
          <p:nvPr/>
        </p:nvSpPr>
        <p:spPr>
          <a:xfrm>
            <a:off x="1332865" y="3917950"/>
            <a:ext cx="9526905" cy="2553335"/>
          </a:xfrm>
          <a:prstGeom prst="rect">
            <a:avLst/>
          </a:prstGeom>
          <a:solidFill>
            <a:schemeClr val="accent2">
              <a:lumMod val="60000"/>
              <a:lumOff val="40000"/>
            </a:schemeClr>
          </a:solidFill>
        </p:spPr>
        <p:txBody>
          <a:bodyPr wrap="square">
            <a:spAutoFit/>
          </a:bodyPr>
          <a:lstStyle/>
          <a:p>
            <a:pPr algn="ctr"/>
            <a:r>
              <a:rPr lang="en-US" sz="4000" dirty="0" smtClean="0">
                <a:solidFill>
                  <a:srgbClr val="FF0000"/>
                </a:solidFill>
                <a:latin typeface="Times New Roman" panose="02020603050405020304" pitchFamily="18" charset="0"/>
                <a:cs typeface="Times New Roman" panose="02020603050405020304" pitchFamily="18" charset="0"/>
              </a:rPr>
              <a:t>A.</a:t>
            </a:r>
            <a:r>
              <a:rPr lang="vi-VN" sz="4000" dirty="0" smtClean="0">
                <a:solidFill>
                  <a:srgbClr val="FF0000"/>
                </a:solidFill>
                <a:latin typeface="Times New Roman" panose="02020603050405020304" pitchFamily="18"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Con </a:t>
            </a:r>
            <a:r>
              <a:rPr lang="en-US" sz="4000" dirty="0" err="1">
                <a:solidFill>
                  <a:srgbClr val="FF0000"/>
                </a:solidFill>
                <a:latin typeface="Times New Roman" panose="02020603050405020304" pitchFamily="18" charset="0"/>
                <a:cs typeface="Times New Roman" panose="02020603050405020304" pitchFamily="18" charset="0"/>
              </a:rPr>
              <a:t>không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chơi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một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nói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chuyện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với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người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lâu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chạy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nhanh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rồi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hét</a:t>
            </a:r>
            <a:r>
              <a:rPr lang="en-US" sz="4000" dirty="0">
                <a:solidFill>
                  <a:srgbClr val="FF0000"/>
                </a:solidFill>
                <a:latin typeface="Times New Roman" panose="02020603050405020304" pitchFamily="18" charset="0"/>
                <a:cs typeface="Times New Roman" panose="02020603050405020304" pitchFamily="18" charset="0"/>
              </a:rPr>
              <a:t> to “</a:t>
            </a:r>
            <a:r>
              <a:rPr lang="en-US" sz="4000" dirty="0" err="1">
                <a:solidFill>
                  <a:srgbClr val="FF0000"/>
                </a:solidFill>
                <a:latin typeface="Times New Roman" panose="02020603050405020304" pitchFamily="18" charset="0"/>
                <a:cs typeface="Times New Roman" panose="02020603050405020304" pitchFamily="18" charset="0"/>
              </a:rPr>
              <a:t>Cứu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cứu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người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gần</a:t>
            </a:r>
            <a:r>
              <a:rPr lang="en-US" sz="4000" dirty="0">
                <a:solidFill>
                  <a:srgbClr val="FF0000"/>
                </a:solidFill>
                <a:latin typeface="Times New Roman" panose="02020603050405020304" pitchFamily="18" charset="0"/>
                <a:cs typeface="Times New Roman" panose="02020603050405020304" pitchFamily="18" charset="0"/>
              </a:rPr>
              <a:t> con</a:t>
            </a:r>
          </a:p>
        </p:txBody>
      </p:sp>
      <p:grpSp>
        <p:nvGrpSpPr>
          <p:cNvPr id="4" name="Group 3"/>
          <p:cNvGrpSpPr/>
          <p:nvPr/>
        </p:nvGrpSpPr>
        <p:grpSpPr>
          <a:xfrm>
            <a:off x="10240842" y="4676397"/>
            <a:ext cx="2058436" cy="2197371"/>
            <a:chOff x="9978887" y="4213162"/>
            <a:chExt cx="2058436" cy="2197371"/>
          </a:xfrm>
        </p:grpSpPr>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8887" y="4213162"/>
              <a:ext cx="2058436" cy="21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10332245" y="4859096"/>
              <a:ext cx="1342920" cy="1342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グループ化 158"/>
          <p:cNvGrpSpPr/>
          <p:nvPr/>
        </p:nvGrpSpPr>
        <p:grpSpPr>
          <a:xfrm>
            <a:off x="11100412" y="5389466"/>
            <a:ext cx="330024" cy="1172551"/>
            <a:chOff x="5556000" y="543545"/>
            <a:chExt cx="1080000" cy="5770911"/>
          </a:xfrm>
          <a:effectLst/>
        </p:grpSpPr>
        <p:grpSp>
          <p:nvGrpSpPr>
            <p:cNvPr id="9" name="グループ化 152"/>
            <p:cNvGrpSpPr/>
            <p:nvPr/>
          </p:nvGrpSpPr>
          <p:grpSpPr>
            <a:xfrm>
              <a:off x="5556000" y="543545"/>
              <a:ext cx="1080000" cy="5770911"/>
              <a:chOff x="5556000" y="543545"/>
              <a:chExt cx="1080000" cy="577091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11" name="二等辺三角形 149"/>
              <p:cNvSpPr/>
              <p:nvPr/>
            </p:nvSpPr>
            <p:spPr>
              <a:xfrm flipV="1">
                <a:off x="5735600" y="3434456"/>
                <a:ext cx="720000" cy="2880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フリーフォーム 151"/>
              <p:cNvSpPr/>
              <p:nvPr/>
            </p:nvSpPr>
            <p:spPr>
              <a:xfrm>
                <a:off x="5556000" y="543545"/>
                <a:ext cx="1080000" cy="3425455"/>
              </a:xfrm>
              <a:custGeom>
                <a:avLst/>
                <a:gdLst>
                  <a:gd name="connsiteX0" fmla="*/ 539600 w 1080000"/>
                  <a:gd name="connsiteY0" fmla="*/ 0 h 3425455"/>
                  <a:gd name="connsiteX1" fmla="*/ 844585 w 1080000"/>
                  <a:gd name="connsiteY1" fmla="*/ 2439878 h 3425455"/>
                  <a:gd name="connsiteX2" fmla="*/ 921838 w 1080000"/>
                  <a:gd name="connsiteY2" fmla="*/ 2503617 h 3425455"/>
                  <a:gd name="connsiteX3" fmla="*/ 1080000 w 1080000"/>
                  <a:gd name="connsiteY3" fmla="*/ 2885455 h 3425455"/>
                  <a:gd name="connsiteX4" fmla="*/ 540000 w 1080000"/>
                  <a:gd name="connsiteY4" fmla="*/ 3425455 h 3425455"/>
                  <a:gd name="connsiteX5" fmla="*/ 0 w 1080000"/>
                  <a:gd name="connsiteY5" fmla="*/ 2885455 h 3425455"/>
                  <a:gd name="connsiteX6" fmla="*/ 158163 w 1080000"/>
                  <a:gd name="connsiteY6" fmla="*/ 2503617 h 3425455"/>
                  <a:gd name="connsiteX7" fmla="*/ 234524 w 1080000"/>
                  <a:gd name="connsiteY7" fmla="*/ 2440614 h 34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3425455">
                    <a:moveTo>
                      <a:pt x="539600" y="0"/>
                    </a:moveTo>
                    <a:lnTo>
                      <a:pt x="844585" y="2439878"/>
                    </a:lnTo>
                    <a:lnTo>
                      <a:pt x="921838" y="2503617"/>
                    </a:lnTo>
                    <a:cubicBezTo>
                      <a:pt x="1019559" y="2601338"/>
                      <a:pt x="1080000" y="2736338"/>
                      <a:pt x="1080000" y="2885455"/>
                    </a:cubicBezTo>
                    <a:cubicBezTo>
                      <a:pt x="1080000" y="3183689"/>
                      <a:pt x="838234" y="3425455"/>
                      <a:pt x="540000" y="3425455"/>
                    </a:cubicBezTo>
                    <a:cubicBezTo>
                      <a:pt x="241766" y="3425455"/>
                      <a:pt x="0" y="3183689"/>
                      <a:pt x="0" y="2885455"/>
                    </a:cubicBezTo>
                    <a:cubicBezTo>
                      <a:pt x="0" y="2736338"/>
                      <a:pt x="60442" y="2601338"/>
                      <a:pt x="158163" y="2503617"/>
                    </a:cubicBezTo>
                    <a:lnTo>
                      <a:pt x="234524" y="2440614"/>
                    </a:ln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フリーフォーム 157"/>
            <p:cNvSpPr/>
            <p:nvPr/>
          </p:nvSpPr>
          <p:spPr>
            <a:xfrm>
              <a:off x="5610000" y="969802"/>
              <a:ext cx="972000" cy="2945198"/>
            </a:xfrm>
            <a:custGeom>
              <a:avLst/>
              <a:gdLst>
                <a:gd name="connsiteX0" fmla="*/ 485600 w 972000"/>
                <a:gd name="connsiteY0" fmla="*/ 0 h 2945198"/>
                <a:gd name="connsiteX1" fmla="*/ 733698 w 972000"/>
                <a:gd name="connsiteY1" fmla="*/ 2043157 h 2945198"/>
                <a:gd name="connsiteX2" fmla="*/ 757727 w 972000"/>
                <a:gd name="connsiteY2" fmla="*/ 2056199 h 2945198"/>
                <a:gd name="connsiteX3" fmla="*/ 972000 w 972000"/>
                <a:gd name="connsiteY3" fmla="*/ 2459198 h 2945198"/>
                <a:gd name="connsiteX4" fmla="*/ 486000 w 972000"/>
                <a:gd name="connsiteY4" fmla="*/ 2945198 h 2945198"/>
                <a:gd name="connsiteX5" fmla="*/ 0 w 972000"/>
                <a:gd name="connsiteY5" fmla="*/ 2459198 h 2945198"/>
                <a:gd name="connsiteX6" fmla="*/ 214273 w 972000"/>
                <a:gd name="connsiteY6" fmla="*/ 2056199 h 2945198"/>
                <a:gd name="connsiteX7" fmla="*/ 237446 w 972000"/>
                <a:gd name="connsiteY7" fmla="*/ 2043621 h 2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00" h="2945198">
                  <a:moveTo>
                    <a:pt x="485600" y="0"/>
                  </a:moveTo>
                  <a:lnTo>
                    <a:pt x="733698" y="2043157"/>
                  </a:lnTo>
                  <a:lnTo>
                    <a:pt x="757727" y="2056199"/>
                  </a:lnTo>
                  <a:cubicBezTo>
                    <a:pt x="887004" y="2143537"/>
                    <a:pt x="972000" y="2291442"/>
                    <a:pt x="972000" y="2459198"/>
                  </a:cubicBezTo>
                  <a:cubicBezTo>
                    <a:pt x="972000" y="2727608"/>
                    <a:pt x="754410" y="2945198"/>
                    <a:pt x="486000" y="2945198"/>
                  </a:cubicBezTo>
                  <a:cubicBezTo>
                    <a:pt x="217590" y="2945198"/>
                    <a:pt x="0" y="2727608"/>
                    <a:pt x="0" y="2459198"/>
                  </a:cubicBezTo>
                  <a:cubicBezTo>
                    <a:pt x="0" y="2291442"/>
                    <a:pt x="84996" y="2143537"/>
                    <a:pt x="214273" y="2056199"/>
                  </a:cubicBezTo>
                  <a:lnTo>
                    <a:pt x="237446" y="204362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mph" presetSubtype="0" repeatCount="indefinite" fill="hold" nodeType="clickEffect">
                                  <p:stCondLst>
                                    <p:cond delay="500"/>
                                  </p:stCondLst>
                                  <p:endCondLst>
                                    <p:cond evt="onNext" delay="0">
                                      <p:tgtEl>
                                        <p:sldTgt/>
                                      </p:tgtEl>
                                    </p:cond>
                                  </p:endCondLst>
                                  <p:childTnLst>
                                    <p:animRot by="21600000">
                                      <p:cBhvr>
                                        <p:cTn id="23" dur="10000" fill="hold"/>
                                        <p:tgtEl>
                                          <p:spTgt spid="8"/>
                                        </p:tgtEl>
                                        <p:attrNameLst>
                                          <p:attrName>r</p:attrName>
                                        </p:attrNameLst>
                                      </p:cBhvr>
                                    </p:animRot>
                                  </p:childTnLst>
                                  <p:subTnLst>
                                    <p:audio>
                                      <p:cMediaNode vol="99000">
                                        <p:cTn display="1" masterRel="sameClick">
                                          <p:stCondLst>
                                            <p:cond evt="begin" delay="0">
                                              <p:tn val="22"/>
                                            </p:cond>
                                          </p:stCondLst>
                                          <p:endCondLst>
                                            <p:cond evt="onStopAudio" delay="0">
                                              <p:tgtEl>
                                                <p:sldTgt/>
                                              </p:tgtEl>
                                            </p:cond>
                                          </p:endCondLst>
                                        </p:cTn>
                                        <p:tgtEl>
                                          <p:sndTgt r:embed="rId2" name="10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subTnLst>
                                    <p:audio>
                                      <p:cMediaNode>
                                        <p:cTn display="1" masterRel="sameClick">
                                          <p:stCondLst>
                                            <p:cond evt="begin" delay="0">
                                              <p:tn val="26"/>
                                            </p:cond>
                                          </p:stCondLst>
                                          <p:endCondLst>
                                            <p:cond evt="onStopAudio" delay="0">
                                              <p:tgtEl>
                                                <p:sldTgt/>
                                              </p:tgtEl>
                                            </p:cond>
                                          </p:endCondLst>
                                        </p:cTn>
                                        <p:tgtEl>
                                          <p:sndTgt r:embed="rId3" name="vỗ tay 2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a:t>9. Nếu người khác bắt con nhìn hoặc chạm vào vùng riêng tư của họ, con phải làm sao?</a:t>
            </a:r>
            <a:endParaRPr lang="en-US" b="1" dirty="0"/>
          </a:p>
        </p:txBody>
      </p:sp>
      <p:sp>
        <p:nvSpPr>
          <p:cNvPr id="3" name="Content Placeholder 2"/>
          <p:cNvSpPr>
            <a:spLocks noGrp="1"/>
          </p:cNvSpPr>
          <p:nvPr>
            <p:ph idx="1"/>
          </p:nvPr>
        </p:nvSpPr>
        <p:spPr/>
        <p:txBody>
          <a:bodyPr>
            <a:normAutofit/>
          </a:bodyPr>
          <a:lstStyle/>
          <a:p>
            <a:endParaRPr lang="en-US" dirty="0">
              <a:latin typeface="Times New Roman" panose="02020603050405020304" pitchFamily="18" charset="0"/>
              <a:cs typeface="Times New Roman" panose="02020603050405020304" pitchFamily="18" charset="0"/>
            </a:endParaRPr>
          </a:p>
          <a:p>
            <a:pPr marL="514350" indent="-514350">
              <a:buFont typeface="Arial" panose="020B0604020202020204" pitchFamily="34" charset="0"/>
              <a:buAutoNum type="alphaLcPeriod"/>
            </a:pPr>
            <a:r>
              <a:rPr lang="vi-VN" sz="3600" dirty="0">
                <a:latin typeface="Times New Roman" panose="02020603050405020304" pitchFamily="18" charset="0"/>
                <a:cs typeface="Times New Roman" panose="02020603050405020304" pitchFamily="18" charset="0"/>
              </a:rPr>
              <a:t>Con kiên quyết từ </a:t>
            </a:r>
            <a:r>
              <a:rPr lang="vi-VN" sz="3600" dirty="0" smtClean="0">
                <a:latin typeface="Times New Roman" panose="02020603050405020304" pitchFamily="18" charset="0"/>
                <a:cs typeface="Times New Roman" panose="02020603050405020304" pitchFamily="18" charset="0"/>
              </a:rPr>
              <a:t>chối</a:t>
            </a:r>
            <a:r>
              <a:rPr lang="vi-VN" sz="3600" dirty="0">
                <a:latin typeface="Times New Roman" panose="02020603050405020304" pitchFamily="18" charset="0"/>
                <a:cs typeface="Times New Roman" panose="02020603050405020304" pitchFamily="18" charset="0"/>
              </a:rPr>
              <a:t>, chạy nhanh, kêu to “Cứu, cứu”, rồi báo cho ba mẹ, ông bà, cô giáo</a:t>
            </a:r>
            <a:r>
              <a:rPr lang="vi-VN" sz="3600" dirty="0" smtClean="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marL="0" indent="0">
              <a:buNone/>
            </a:pPr>
            <a:r>
              <a:rPr lang="en-US" sz="3600" dirty="0" smtClean="0">
                <a:latin typeface="Times New Roman" panose="02020603050405020304" pitchFamily="18" charset="0"/>
                <a:cs typeface="Times New Roman" panose="02020603050405020304" pitchFamily="18" charset="0"/>
              </a:rPr>
              <a:t>B.</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Con làm theo yêu cầu là nhìn vào vùng riêng tư của người đó</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smtClean="0">
                <a:latin typeface="Times New Roman" panose="02020603050405020304" pitchFamily="18" charset="0"/>
                <a:cs typeface="Times New Roman" panose="02020603050405020304" pitchFamily="18" charset="0"/>
              </a:rPr>
              <a:t>A.</a:t>
            </a:r>
            <a:r>
              <a:rPr lang="vi-VN" sz="3600" dirty="0" smtClean="0">
                <a:latin typeface="Times New Roman" panose="02020603050405020304" pitchFamily="18" charset="0"/>
                <a:cs typeface="Times New Roman" panose="02020603050405020304" pitchFamily="18" charset="0"/>
              </a:rPr>
              <a:t>Con </a:t>
            </a:r>
            <a:r>
              <a:rPr lang="vi-VN" sz="3600" dirty="0">
                <a:latin typeface="Times New Roman" panose="02020603050405020304" pitchFamily="18" charset="0"/>
                <a:cs typeface="Times New Roman" panose="02020603050405020304" pitchFamily="18" charset="0"/>
              </a:rPr>
              <a:t>kiên quyết từ </a:t>
            </a:r>
            <a:r>
              <a:rPr lang="vi-VN" sz="3600" dirty="0" smtClean="0">
                <a:latin typeface="Times New Roman" panose="02020603050405020304" pitchFamily="18" charset="0"/>
                <a:cs typeface="Times New Roman" panose="02020603050405020304" pitchFamily="18" charset="0"/>
              </a:rPr>
              <a:t>chối</a:t>
            </a:r>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837126" y="2242951"/>
            <a:ext cx="10109916" cy="1200329"/>
          </a:xfrm>
          <a:prstGeom prst="rect">
            <a:avLst/>
          </a:prstGeom>
          <a:solidFill>
            <a:schemeClr val="accent2">
              <a:lumMod val="60000"/>
              <a:lumOff val="40000"/>
            </a:schemeClr>
          </a:solidFill>
        </p:spPr>
        <p:txBody>
          <a:bodyPr wrap="square">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C.</a:t>
            </a:r>
            <a:r>
              <a:rPr lang="vi-VN" sz="3600" dirty="0" smtClean="0">
                <a:solidFill>
                  <a:srgbClr val="FF0000"/>
                </a:solidFill>
                <a:latin typeface="Times New Roman" panose="02020603050405020304" pitchFamily="18" charset="0"/>
                <a:cs typeface="Times New Roman" panose="02020603050405020304" pitchFamily="18" charset="0"/>
              </a:rPr>
              <a:t>Con </a:t>
            </a:r>
            <a:r>
              <a:rPr lang="vi-VN" sz="3600" dirty="0">
                <a:solidFill>
                  <a:srgbClr val="FF0000"/>
                </a:solidFill>
                <a:latin typeface="Times New Roman" panose="02020603050405020304" pitchFamily="18" charset="0"/>
                <a:cs typeface="Times New Roman" panose="02020603050405020304" pitchFamily="18" charset="0"/>
              </a:rPr>
              <a:t>kiên quyết từ chối, chạy nhanh, kêu to “Cứu, cứu”, rồi báo cho ba mẹ, ông bà, cô giáo…</a:t>
            </a:r>
          </a:p>
        </p:txBody>
      </p:sp>
      <p:grpSp>
        <p:nvGrpSpPr>
          <p:cNvPr id="5" name="Group 4"/>
          <p:cNvGrpSpPr/>
          <p:nvPr/>
        </p:nvGrpSpPr>
        <p:grpSpPr>
          <a:xfrm>
            <a:off x="10133527" y="4661157"/>
            <a:ext cx="2058436" cy="2197371"/>
            <a:chOff x="9978887" y="4213162"/>
            <a:chExt cx="2058436" cy="2197371"/>
          </a:xfrm>
        </p:grpSpPr>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8887" y="4213162"/>
              <a:ext cx="2058436" cy="21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10332245" y="4859096"/>
              <a:ext cx="1342920" cy="1342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グループ化 158"/>
          <p:cNvGrpSpPr/>
          <p:nvPr/>
        </p:nvGrpSpPr>
        <p:grpSpPr>
          <a:xfrm>
            <a:off x="10993097" y="5374226"/>
            <a:ext cx="330024" cy="1172551"/>
            <a:chOff x="5556000" y="543545"/>
            <a:chExt cx="1080000" cy="5770911"/>
          </a:xfrm>
          <a:effectLst/>
        </p:grpSpPr>
        <p:grpSp>
          <p:nvGrpSpPr>
            <p:cNvPr id="9" name="グループ化 152"/>
            <p:cNvGrpSpPr/>
            <p:nvPr/>
          </p:nvGrpSpPr>
          <p:grpSpPr>
            <a:xfrm>
              <a:off x="5556000" y="543545"/>
              <a:ext cx="1080000" cy="5770911"/>
              <a:chOff x="5556000" y="543545"/>
              <a:chExt cx="1080000" cy="577091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11" name="二等辺三角形 149"/>
              <p:cNvSpPr/>
              <p:nvPr/>
            </p:nvSpPr>
            <p:spPr>
              <a:xfrm flipV="1">
                <a:off x="5735600" y="3434456"/>
                <a:ext cx="720000" cy="2880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フリーフォーム 151"/>
              <p:cNvSpPr/>
              <p:nvPr/>
            </p:nvSpPr>
            <p:spPr>
              <a:xfrm>
                <a:off x="5556000" y="543545"/>
                <a:ext cx="1080000" cy="3425455"/>
              </a:xfrm>
              <a:custGeom>
                <a:avLst/>
                <a:gdLst>
                  <a:gd name="connsiteX0" fmla="*/ 539600 w 1080000"/>
                  <a:gd name="connsiteY0" fmla="*/ 0 h 3425455"/>
                  <a:gd name="connsiteX1" fmla="*/ 844585 w 1080000"/>
                  <a:gd name="connsiteY1" fmla="*/ 2439878 h 3425455"/>
                  <a:gd name="connsiteX2" fmla="*/ 921838 w 1080000"/>
                  <a:gd name="connsiteY2" fmla="*/ 2503617 h 3425455"/>
                  <a:gd name="connsiteX3" fmla="*/ 1080000 w 1080000"/>
                  <a:gd name="connsiteY3" fmla="*/ 2885455 h 3425455"/>
                  <a:gd name="connsiteX4" fmla="*/ 540000 w 1080000"/>
                  <a:gd name="connsiteY4" fmla="*/ 3425455 h 3425455"/>
                  <a:gd name="connsiteX5" fmla="*/ 0 w 1080000"/>
                  <a:gd name="connsiteY5" fmla="*/ 2885455 h 3425455"/>
                  <a:gd name="connsiteX6" fmla="*/ 158163 w 1080000"/>
                  <a:gd name="connsiteY6" fmla="*/ 2503617 h 3425455"/>
                  <a:gd name="connsiteX7" fmla="*/ 234524 w 1080000"/>
                  <a:gd name="connsiteY7" fmla="*/ 2440614 h 34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3425455">
                    <a:moveTo>
                      <a:pt x="539600" y="0"/>
                    </a:moveTo>
                    <a:lnTo>
                      <a:pt x="844585" y="2439878"/>
                    </a:lnTo>
                    <a:lnTo>
                      <a:pt x="921838" y="2503617"/>
                    </a:lnTo>
                    <a:cubicBezTo>
                      <a:pt x="1019559" y="2601338"/>
                      <a:pt x="1080000" y="2736338"/>
                      <a:pt x="1080000" y="2885455"/>
                    </a:cubicBezTo>
                    <a:cubicBezTo>
                      <a:pt x="1080000" y="3183689"/>
                      <a:pt x="838234" y="3425455"/>
                      <a:pt x="540000" y="3425455"/>
                    </a:cubicBezTo>
                    <a:cubicBezTo>
                      <a:pt x="241766" y="3425455"/>
                      <a:pt x="0" y="3183689"/>
                      <a:pt x="0" y="2885455"/>
                    </a:cubicBezTo>
                    <a:cubicBezTo>
                      <a:pt x="0" y="2736338"/>
                      <a:pt x="60442" y="2601338"/>
                      <a:pt x="158163" y="2503617"/>
                    </a:cubicBezTo>
                    <a:lnTo>
                      <a:pt x="234524" y="2440614"/>
                    </a:ln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フリーフォーム 157"/>
            <p:cNvSpPr/>
            <p:nvPr/>
          </p:nvSpPr>
          <p:spPr>
            <a:xfrm>
              <a:off x="5610000" y="969802"/>
              <a:ext cx="972000" cy="2945198"/>
            </a:xfrm>
            <a:custGeom>
              <a:avLst/>
              <a:gdLst>
                <a:gd name="connsiteX0" fmla="*/ 485600 w 972000"/>
                <a:gd name="connsiteY0" fmla="*/ 0 h 2945198"/>
                <a:gd name="connsiteX1" fmla="*/ 733698 w 972000"/>
                <a:gd name="connsiteY1" fmla="*/ 2043157 h 2945198"/>
                <a:gd name="connsiteX2" fmla="*/ 757727 w 972000"/>
                <a:gd name="connsiteY2" fmla="*/ 2056199 h 2945198"/>
                <a:gd name="connsiteX3" fmla="*/ 972000 w 972000"/>
                <a:gd name="connsiteY3" fmla="*/ 2459198 h 2945198"/>
                <a:gd name="connsiteX4" fmla="*/ 486000 w 972000"/>
                <a:gd name="connsiteY4" fmla="*/ 2945198 h 2945198"/>
                <a:gd name="connsiteX5" fmla="*/ 0 w 972000"/>
                <a:gd name="connsiteY5" fmla="*/ 2459198 h 2945198"/>
                <a:gd name="connsiteX6" fmla="*/ 214273 w 972000"/>
                <a:gd name="connsiteY6" fmla="*/ 2056199 h 2945198"/>
                <a:gd name="connsiteX7" fmla="*/ 237446 w 972000"/>
                <a:gd name="connsiteY7" fmla="*/ 2043621 h 2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00" h="2945198">
                  <a:moveTo>
                    <a:pt x="485600" y="0"/>
                  </a:moveTo>
                  <a:lnTo>
                    <a:pt x="733698" y="2043157"/>
                  </a:lnTo>
                  <a:lnTo>
                    <a:pt x="757727" y="2056199"/>
                  </a:lnTo>
                  <a:cubicBezTo>
                    <a:pt x="887004" y="2143537"/>
                    <a:pt x="972000" y="2291442"/>
                    <a:pt x="972000" y="2459198"/>
                  </a:cubicBezTo>
                  <a:cubicBezTo>
                    <a:pt x="972000" y="2727608"/>
                    <a:pt x="754410" y="2945198"/>
                    <a:pt x="486000" y="2945198"/>
                  </a:cubicBezTo>
                  <a:cubicBezTo>
                    <a:pt x="217590" y="2945198"/>
                    <a:pt x="0" y="2727608"/>
                    <a:pt x="0" y="2459198"/>
                  </a:cubicBezTo>
                  <a:cubicBezTo>
                    <a:pt x="0" y="2291442"/>
                    <a:pt x="84996" y="2143537"/>
                    <a:pt x="214273" y="2056199"/>
                  </a:cubicBezTo>
                  <a:lnTo>
                    <a:pt x="237446" y="204362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mph" presetSubtype="0" repeatCount="indefinite" fill="hold" nodeType="clickEffect">
                                  <p:stCondLst>
                                    <p:cond delay="500"/>
                                  </p:stCondLst>
                                  <p:endCondLst>
                                    <p:cond evt="onNext" delay="0">
                                      <p:tgtEl>
                                        <p:sldTgt/>
                                      </p:tgtEl>
                                    </p:cond>
                                  </p:endCondLst>
                                  <p:childTnLst>
                                    <p:animRot by="21600000">
                                      <p:cBhvr>
                                        <p:cTn id="34" dur="10000" fill="hold"/>
                                        <p:tgtEl>
                                          <p:spTgt spid="8"/>
                                        </p:tgtEl>
                                        <p:attrNameLst>
                                          <p:attrName>r</p:attrName>
                                        </p:attrNameLst>
                                      </p:cBhvr>
                                    </p:animRot>
                                  </p:childTnLst>
                                  <p:subTnLst>
                                    <p:audio>
                                      <p:cMediaNode vol="99000">
                                        <p:cTn display="1" masterRel="sameClick">
                                          <p:stCondLst>
                                            <p:cond evt="begin" delay="0">
                                              <p:tn val="33"/>
                                            </p:cond>
                                          </p:stCondLst>
                                          <p:endCondLst>
                                            <p:cond evt="onStopAudio" delay="0">
                                              <p:tgtEl>
                                                <p:sldTgt/>
                                              </p:tgtEl>
                                            </p:cond>
                                          </p:endCondLst>
                                        </p:cTn>
                                        <p:tgtEl>
                                          <p:sndTgt r:embed="rId2" name="10s.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subTnLst>
                                    <p:audio>
                                      <p:cMediaNode>
                                        <p:cTn display="1" masterRel="sameClick">
                                          <p:stCondLst>
                                            <p:cond evt="begin" delay="0">
                                              <p:tn val="37"/>
                                            </p:cond>
                                          </p:stCondLst>
                                          <p:endCondLst>
                                            <p:cond evt="onStopAudio" delay="0">
                                              <p:tgtEl>
                                                <p:sldTgt/>
                                              </p:tgtEl>
                                            </p:cond>
                                          </p:endCondLst>
                                        </p:cTn>
                                        <p:tgtEl>
                                          <p:sndTgt r:embed="rId3" name="vỗ tay 2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a:t>10. Người khác có được sờ, chạm vào cơ thể của con không, những hành vi đó xem là gì?</a:t>
            </a:r>
            <a:endParaRPr lang="en-US" b="1" dirty="0"/>
          </a:p>
        </p:txBody>
      </p:sp>
      <p:sp>
        <p:nvSpPr>
          <p:cNvPr id="3" name="Content Placeholder 2"/>
          <p:cNvSpPr>
            <a:spLocks noGrp="1"/>
          </p:cNvSpPr>
          <p:nvPr>
            <p:ph idx="1"/>
          </p:nvPr>
        </p:nvSpPr>
        <p:spPr>
          <a:xfrm>
            <a:off x="838200" y="1825625"/>
            <a:ext cx="9648825" cy="4351655"/>
          </a:xfrm>
        </p:spPr>
        <p:txBody>
          <a:bodyPr>
            <a:normAutofit/>
          </a:bodyPr>
          <a:lstStyle/>
          <a:p>
            <a:pPr marL="0" indent="0">
              <a:buNone/>
            </a:pPr>
            <a:r>
              <a:rPr lang="en-US" sz="3600" dirty="0" smtClean="0">
                <a:latin typeface="Times New Roman" panose="02020603050405020304" pitchFamily="18" charset="0"/>
                <a:cs typeface="Times New Roman" panose="02020603050405020304" pitchFamily="18" charset="0"/>
              </a:rPr>
              <a:t>A</a:t>
            </a:r>
            <a:r>
              <a:rPr lang="en-US" sz="3600" dirty="0" smtClean="0">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Người </a:t>
            </a:r>
            <a:r>
              <a:rPr lang="vi-VN" sz="3600" dirty="0">
                <a:latin typeface="Times New Roman" panose="02020603050405020304" pitchFamily="18" charset="0"/>
                <a:cs typeface="Times New Roman" panose="02020603050405020304" pitchFamily="18" charset="0"/>
              </a:rPr>
              <a:t>thân, </a:t>
            </a:r>
            <a:r>
              <a:rPr lang="vi-VN" sz="3600" dirty="0" smtClean="0">
                <a:latin typeface="Times New Roman" panose="02020603050405020304" pitchFamily="18" charset="0"/>
                <a:cs typeface="Times New Roman" panose="02020603050405020304" pitchFamily="18" charset="0"/>
              </a:rPr>
              <a:t>có </a:t>
            </a:r>
            <a:r>
              <a:rPr lang="vi-VN" sz="3600" dirty="0">
                <a:latin typeface="Times New Roman" panose="02020603050405020304" pitchFamily="18" charset="0"/>
                <a:cs typeface="Times New Roman" panose="02020603050405020304" pitchFamily="18" charset="0"/>
              </a:rPr>
              <a:t>hành vi sờ, chạm vào cơ thể, ôm hôn con… không phải là hành vi xâm hại</a:t>
            </a:r>
            <a:endParaRPr lang="en-US" sz="3600" dirty="0">
              <a:latin typeface="Times New Roman" panose="02020603050405020304" pitchFamily="18" charset="0"/>
              <a:cs typeface="Times New Roman" panose="02020603050405020304" pitchFamily="18" charset="0"/>
            </a:endParaRPr>
          </a:p>
          <a:p>
            <a:pPr marL="0" indent="0">
              <a:buNone/>
            </a:pPr>
            <a:r>
              <a:rPr lang="vi-VN" sz="3600" dirty="0">
                <a:latin typeface="Times New Roman" panose="02020603050405020304" pitchFamily="18" charset="0"/>
                <a:cs typeface="Times New Roman" panose="02020603050405020304" pitchFamily="18" charset="0"/>
              </a:rPr>
              <a:t>B</a:t>
            </a:r>
            <a:r>
              <a:rPr lang="en-US" sz="3600" dirty="0" smtClean="0">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N</a:t>
            </a:r>
            <a:r>
              <a:rPr lang="vi-VN" sz="3600" dirty="0" smtClean="0">
                <a:latin typeface="Times New Roman" panose="02020603050405020304" pitchFamily="18" charset="0"/>
                <a:cs typeface="Times New Roman" panose="02020603050405020304" pitchFamily="18" charset="0"/>
              </a:rPr>
              <a:t>gười </a:t>
            </a:r>
            <a:r>
              <a:rPr lang="vi-VN" sz="3600" dirty="0">
                <a:latin typeface="Times New Roman" panose="02020603050405020304" pitchFamily="18" charset="0"/>
                <a:cs typeface="Times New Roman" panose="02020603050405020304" pitchFamily="18" charset="0"/>
              </a:rPr>
              <a:t>lạ có hành vi sờ, chạm vào cơ thể, ôm hôn con…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cs typeface="Times New Roman" panose="02020603050405020304" pitchFamily="18" charset="0"/>
              </a:rPr>
              <a:t> vi </a:t>
            </a:r>
            <a:r>
              <a:rPr lang="en-US" sz="3600" dirty="0" err="1">
                <a:latin typeface="Times New Roman" panose="02020603050405020304" pitchFamily="18" charset="0"/>
                <a:cs typeface="Times New Roman" panose="02020603050405020304" pitchFamily="18" charset="0"/>
              </a:rPr>
              <a:t>xâm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hại</a:t>
            </a:r>
            <a:endParaRPr lang="vi-VN" sz="3600" dirty="0">
              <a:latin typeface="Times New Roman" panose="02020603050405020304" pitchFamily="18" charset="0"/>
              <a:cs typeface="Times New Roman" panose="02020603050405020304" pitchFamily="18" charset="0"/>
            </a:endParaRPr>
          </a:p>
          <a:p>
            <a:pPr marL="0" indent="0">
              <a:buNone/>
            </a:pPr>
            <a:r>
              <a:rPr lang="vi-VN" sz="3600" dirty="0">
                <a:latin typeface="Times New Roman" panose="02020603050405020304" pitchFamily="18" charset="0"/>
                <a:cs typeface="Times New Roman" panose="02020603050405020304" pitchFamily="18" charset="0"/>
              </a:rPr>
              <a:t>c. Bất kể người thân, người lạ có hành vi sờ, chạm vào cơ thể, ôm hôn con… khi không có sự đồng ý của con đều là hành vi xâm hại</a:t>
            </a:r>
            <a:endParaRPr lang="en-US" sz="36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871855" y="3956050"/>
            <a:ext cx="9515475" cy="1753235"/>
          </a:xfrm>
          <a:prstGeom prst="rect">
            <a:avLst/>
          </a:prstGeom>
          <a:solidFill>
            <a:schemeClr val="accent2">
              <a:lumMod val="60000"/>
              <a:lumOff val="40000"/>
            </a:schemeClr>
          </a:solidFill>
        </p:spPr>
        <p:txBody>
          <a:bodyPr wrap="square">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C</a:t>
            </a:r>
            <a:r>
              <a:rPr lang="en-US" sz="3600" dirty="0" smtClean="0">
                <a:solidFill>
                  <a:srgbClr val="FF0000"/>
                </a:solidFill>
                <a:latin typeface="Times New Roman" panose="02020603050405020304" pitchFamily="18" charset="0"/>
                <a:cs typeface="Times New Roman" panose="02020603050405020304" pitchFamily="18" charset="0"/>
              </a:rPr>
              <a:t>.</a:t>
            </a:r>
            <a:r>
              <a:rPr lang="vi-VN" sz="3600" dirty="0" smtClean="0">
                <a:solidFill>
                  <a:srgbClr val="FF0000"/>
                </a:solidFill>
                <a:latin typeface="Times New Roman" panose="02020603050405020304" pitchFamily="18" charset="0"/>
                <a:cs typeface="Times New Roman" panose="02020603050405020304" pitchFamily="18" charset="0"/>
              </a:rPr>
              <a:t> Bất </a:t>
            </a:r>
            <a:r>
              <a:rPr lang="vi-VN" sz="3600" dirty="0">
                <a:solidFill>
                  <a:srgbClr val="FF0000"/>
                </a:solidFill>
                <a:latin typeface="Times New Roman" panose="02020603050405020304" pitchFamily="18" charset="0"/>
                <a:cs typeface="Times New Roman" panose="02020603050405020304" pitchFamily="18" charset="0"/>
              </a:rPr>
              <a:t>kể người thân, người lạ có hành vi sờ, chạm vào cơ thể, ôm hôn con… khi không có sự đồng ý của con đều là hành vi xâm hại</a:t>
            </a:r>
            <a:endParaRPr lang="en-US" sz="3600" dirty="0">
              <a:solidFill>
                <a:srgbClr val="FF000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10133527" y="4661157"/>
            <a:ext cx="2058436" cy="2197371"/>
            <a:chOff x="9978887" y="4213162"/>
            <a:chExt cx="2058436" cy="2197371"/>
          </a:xfrm>
        </p:grpSpPr>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8887" y="4213162"/>
              <a:ext cx="2058436" cy="21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10332245" y="4859096"/>
              <a:ext cx="1342920" cy="1342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グループ化 158"/>
          <p:cNvGrpSpPr/>
          <p:nvPr/>
        </p:nvGrpSpPr>
        <p:grpSpPr>
          <a:xfrm>
            <a:off x="10993097" y="5374226"/>
            <a:ext cx="330024" cy="1172551"/>
            <a:chOff x="5556000" y="543545"/>
            <a:chExt cx="1080000" cy="5770911"/>
          </a:xfrm>
          <a:effectLst/>
        </p:grpSpPr>
        <p:grpSp>
          <p:nvGrpSpPr>
            <p:cNvPr id="9" name="グループ化 152"/>
            <p:cNvGrpSpPr/>
            <p:nvPr/>
          </p:nvGrpSpPr>
          <p:grpSpPr>
            <a:xfrm>
              <a:off x="5556000" y="543545"/>
              <a:ext cx="1080000" cy="5770911"/>
              <a:chOff x="5556000" y="543545"/>
              <a:chExt cx="1080000" cy="577091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11" name="二等辺三角形 149"/>
              <p:cNvSpPr/>
              <p:nvPr/>
            </p:nvSpPr>
            <p:spPr>
              <a:xfrm flipV="1">
                <a:off x="5735600" y="3434456"/>
                <a:ext cx="720000" cy="2880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フリーフォーム 151"/>
              <p:cNvSpPr/>
              <p:nvPr/>
            </p:nvSpPr>
            <p:spPr>
              <a:xfrm>
                <a:off x="5556000" y="543545"/>
                <a:ext cx="1080000" cy="3425455"/>
              </a:xfrm>
              <a:custGeom>
                <a:avLst/>
                <a:gdLst>
                  <a:gd name="connsiteX0" fmla="*/ 539600 w 1080000"/>
                  <a:gd name="connsiteY0" fmla="*/ 0 h 3425455"/>
                  <a:gd name="connsiteX1" fmla="*/ 844585 w 1080000"/>
                  <a:gd name="connsiteY1" fmla="*/ 2439878 h 3425455"/>
                  <a:gd name="connsiteX2" fmla="*/ 921838 w 1080000"/>
                  <a:gd name="connsiteY2" fmla="*/ 2503617 h 3425455"/>
                  <a:gd name="connsiteX3" fmla="*/ 1080000 w 1080000"/>
                  <a:gd name="connsiteY3" fmla="*/ 2885455 h 3425455"/>
                  <a:gd name="connsiteX4" fmla="*/ 540000 w 1080000"/>
                  <a:gd name="connsiteY4" fmla="*/ 3425455 h 3425455"/>
                  <a:gd name="connsiteX5" fmla="*/ 0 w 1080000"/>
                  <a:gd name="connsiteY5" fmla="*/ 2885455 h 3425455"/>
                  <a:gd name="connsiteX6" fmla="*/ 158163 w 1080000"/>
                  <a:gd name="connsiteY6" fmla="*/ 2503617 h 3425455"/>
                  <a:gd name="connsiteX7" fmla="*/ 234524 w 1080000"/>
                  <a:gd name="connsiteY7" fmla="*/ 2440614 h 34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3425455">
                    <a:moveTo>
                      <a:pt x="539600" y="0"/>
                    </a:moveTo>
                    <a:lnTo>
                      <a:pt x="844585" y="2439878"/>
                    </a:lnTo>
                    <a:lnTo>
                      <a:pt x="921838" y="2503617"/>
                    </a:lnTo>
                    <a:cubicBezTo>
                      <a:pt x="1019559" y="2601338"/>
                      <a:pt x="1080000" y="2736338"/>
                      <a:pt x="1080000" y="2885455"/>
                    </a:cubicBezTo>
                    <a:cubicBezTo>
                      <a:pt x="1080000" y="3183689"/>
                      <a:pt x="838234" y="3425455"/>
                      <a:pt x="540000" y="3425455"/>
                    </a:cubicBezTo>
                    <a:cubicBezTo>
                      <a:pt x="241766" y="3425455"/>
                      <a:pt x="0" y="3183689"/>
                      <a:pt x="0" y="2885455"/>
                    </a:cubicBezTo>
                    <a:cubicBezTo>
                      <a:pt x="0" y="2736338"/>
                      <a:pt x="60442" y="2601338"/>
                      <a:pt x="158163" y="2503617"/>
                    </a:cubicBezTo>
                    <a:lnTo>
                      <a:pt x="234524" y="2440614"/>
                    </a:ln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フリーフォーム 157"/>
            <p:cNvSpPr/>
            <p:nvPr/>
          </p:nvSpPr>
          <p:spPr>
            <a:xfrm>
              <a:off x="5610000" y="969802"/>
              <a:ext cx="972000" cy="2945198"/>
            </a:xfrm>
            <a:custGeom>
              <a:avLst/>
              <a:gdLst>
                <a:gd name="connsiteX0" fmla="*/ 485600 w 972000"/>
                <a:gd name="connsiteY0" fmla="*/ 0 h 2945198"/>
                <a:gd name="connsiteX1" fmla="*/ 733698 w 972000"/>
                <a:gd name="connsiteY1" fmla="*/ 2043157 h 2945198"/>
                <a:gd name="connsiteX2" fmla="*/ 757727 w 972000"/>
                <a:gd name="connsiteY2" fmla="*/ 2056199 h 2945198"/>
                <a:gd name="connsiteX3" fmla="*/ 972000 w 972000"/>
                <a:gd name="connsiteY3" fmla="*/ 2459198 h 2945198"/>
                <a:gd name="connsiteX4" fmla="*/ 486000 w 972000"/>
                <a:gd name="connsiteY4" fmla="*/ 2945198 h 2945198"/>
                <a:gd name="connsiteX5" fmla="*/ 0 w 972000"/>
                <a:gd name="connsiteY5" fmla="*/ 2459198 h 2945198"/>
                <a:gd name="connsiteX6" fmla="*/ 214273 w 972000"/>
                <a:gd name="connsiteY6" fmla="*/ 2056199 h 2945198"/>
                <a:gd name="connsiteX7" fmla="*/ 237446 w 972000"/>
                <a:gd name="connsiteY7" fmla="*/ 2043621 h 2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00" h="2945198">
                  <a:moveTo>
                    <a:pt x="485600" y="0"/>
                  </a:moveTo>
                  <a:lnTo>
                    <a:pt x="733698" y="2043157"/>
                  </a:lnTo>
                  <a:lnTo>
                    <a:pt x="757727" y="2056199"/>
                  </a:lnTo>
                  <a:cubicBezTo>
                    <a:pt x="887004" y="2143537"/>
                    <a:pt x="972000" y="2291442"/>
                    <a:pt x="972000" y="2459198"/>
                  </a:cubicBezTo>
                  <a:cubicBezTo>
                    <a:pt x="972000" y="2727608"/>
                    <a:pt x="754410" y="2945198"/>
                    <a:pt x="486000" y="2945198"/>
                  </a:cubicBezTo>
                  <a:cubicBezTo>
                    <a:pt x="217590" y="2945198"/>
                    <a:pt x="0" y="2727608"/>
                    <a:pt x="0" y="2459198"/>
                  </a:cubicBezTo>
                  <a:cubicBezTo>
                    <a:pt x="0" y="2291442"/>
                    <a:pt x="84996" y="2143537"/>
                    <a:pt x="214273" y="2056199"/>
                  </a:cubicBezTo>
                  <a:lnTo>
                    <a:pt x="237446" y="204362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mph" presetSubtype="0" repeatCount="indefinite" fill="hold" nodeType="clickEffect">
                                  <p:stCondLst>
                                    <p:cond delay="500"/>
                                  </p:stCondLst>
                                  <p:endCondLst>
                                    <p:cond evt="onNext" delay="0">
                                      <p:tgtEl>
                                        <p:sldTgt/>
                                      </p:tgtEl>
                                    </p:cond>
                                  </p:endCondLst>
                                  <p:childTnLst>
                                    <p:animRot by="21600000">
                                      <p:cBhvr>
                                        <p:cTn id="28" dur="10000" fill="hold"/>
                                        <p:tgtEl>
                                          <p:spTgt spid="8"/>
                                        </p:tgtEl>
                                        <p:attrNameLst>
                                          <p:attrName>r</p:attrName>
                                        </p:attrNameLst>
                                      </p:cBhvr>
                                    </p:animRot>
                                  </p:childTnLst>
                                  <p:subTnLst>
                                    <p:audio>
                                      <p:cMediaNode vol="99000">
                                        <p:cTn display="1" masterRel="sameClick">
                                          <p:stCondLst>
                                            <p:cond evt="begin" delay="0">
                                              <p:tn val="27"/>
                                            </p:cond>
                                          </p:stCondLst>
                                          <p:endCondLst>
                                            <p:cond evt="onStopAudio" delay="0">
                                              <p:tgtEl>
                                                <p:sldTgt/>
                                              </p:tgtEl>
                                            </p:cond>
                                          </p:endCondLst>
                                        </p:cTn>
                                        <p:tgtEl>
                                          <p:sndTgt r:embed="rId2" name="10s.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subTnLst>
                                    <p:audio>
                                      <p:cMediaNode>
                                        <p:cTn display="1" masterRel="sameClick">
                                          <p:stCondLst>
                                            <p:cond evt="begin" delay="0">
                                              <p:tn val="31"/>
                                            </p:cond>
                                          </p:stCondLst>
                                          <p:endCondLst>
                                            <p:cond evt="onStopAudio" delay="0">
                                              <p:tgtEl>
                                                <p:sldTgt/>
                                              </p:tgtEl>
                                            </p:cond>
                                          </p:endCondLst>
                                        </p:cTn>
                                        <p:tgtEl>
                                          <p:sndTgt r:embed="rId3" name="vỗ tay 2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837" y="159064"/>
            <a:ext cx="10515600" cy="1128824"/>
          </a:xfrm>
        </p:spPr>
        <p:txBody>
          <a:bodyPr/>
          <a:lstStyle/>
          <a:p>
            <a:pPr algn="ctr"/>
            <a:r>
              <a:rPr lang="en-US" b="1" dirty="0">
                <a:solidFill>
                  <a:srgbClr val="7030A0"/>
                </a:solidFill>
              </a:rPr>
              <a:t>CÂU HỎI DÀNH CHO KHÁN GIẢ</a:t>
            </a:r>
          </a:p>
        </p:txBody>
      </p:sp>
      <p:sp>
        <p:nvSpPr>
          <p:cNvPr id="3" name="Content Placeholder 2"/>
          <p:cNvSpPr>
            <a:spLocks noGrp="1"/>
          </p:cNvSpPr>
          <p:nvPr>
            <p:ph idx="1"/>
          </p:nvPr>
        </p:nvSpPr>
        <p:spPr>
          <a:xfrm>
            <a:off x="812442" y="1323349"/>
            <a:ext cx="10515600" cy="5154724"/>
          </a:xfrm>
        </p:spPr>
        <p:txBody>
          <a:bodyPr>
            <a:normAutofit fontScale="40000" lnSpcReduction="20000"/>
          </a:bodyPr>
          <a:lstStyle/>
          <a:p>
            <a:pPr marL="514350" indent="-514350">
              <a:buFont typeface="+mj-lt"/>
              <a:buAutoNum type="arabicPeriod"/>
            </a:pPr>
            <a:r>
              <a:rPr lang="vi-VN" sz="8600" dirty="0" smtClean="0">
                <a:latin typeface="+mj-lt"/>
              </a:rPr>
              <a:t>Con </a:t>
            </a:r>
            <a:r>
              <a:rPr lang="vi-VN" sz="8600" dirty="0">
                <a:latin typeface="+mj-lt"/>
              </a:rPr>
              <a:t>hãy kể Qui tắc 5 ngón tay?</a:t>
            </a:r>
          </a:p>
          <a:p>
            <a:pPr marL="514350" indent="-514350">
              <a:buFont typeface="+mj-lt"/>
              <a:buAutoNum type="arabicPeriod"/>
            </a:pPr>
            <a:r>
              <a:rPr lang="vi-VN" sz="8600" dirty="0" smtClean="0">
                <a:latin typeface="+mj-lt"/>
              </a:rPr>
              <a:t>Con </a:t>
            </a:r>
            <a:r>
              <a:rPr lang="vi-VN" sz="8600" dirty="0">
                <a:latin typeface="+mj-lt"/>
              </a:rPr>
              <a:t>hãy kể những vùng riêng tư trên cơ thể của con? ( miệng, ngực, giữa hai đùi, mông)</a:t>
            </a:r>
          </a:p>
          <a:p>
            <a:pPr marL="514350" indent="-514350">
              <a:buFont typeface="+mj-lt"/>
              <a:buAutoNum type="arabicPeriod"/>
            </a:pPr>
            <a:r>
              <a:rPr lang="vi-VN" sz="8600" dirty="0" smtClean="0">
                <a:latin typeface="+mj-lt"/>
              </a:rPr>
              <a:t>Nếu </a:t>
            </a:r>
            <a:r>
              <a:rPr lang="vi-VN" sz="8600" dirty="0">
                <a:latin typeface="+mj-lt"/>
              </a:rPr>
              <a:t>một người lạ cho con quà và yêu cầu con phải cho sờ vào vùng riêng tư, con phải làm sao?</a:t>
            </a:r>
          </a:p>
          <a:p>
            <a:pPr marL="514350" indent="-514350">
              <a:buFont typeface="+mj-lt"/>
              <a:buAutoNum type="arabicPeriod"/>
            </a:pPr>
            <a:r>
              <a:rPr lang="vi-VN" sz="8600" dirty="0" smtClean="0">
                <a:latin typeface="+mj-lt"/>
              </a:rPr>
              <a:t>Con </a:t>
            </a:r>
            <a:r>
              <a:rPr lang="vi-VN" sz="8600" dirty="0">
                <a:latin typeface="+mj-lt"/>
              </a:rPr>
              <a:t>hãy kể nụ hôn an toàn là ở vị trí nào và con được phép hôn ai? ( nụ hôn trên má và chỉ hôn ba mẹ, ông bà, anh chị em ruột)</a:t>
            </a:r>
          </a:p>
          <a:p>
            <a:pPr marL="514350" indent="-514350">
              <a:buFont typeface="+mj-lt"/>
              <a:buAutoNum type="arabicPeriod"/>
            </a:pPr>
            <a:r>
              <a:rPr lang="vi-VN" sz="8600" dirty="0" smtClean="0">
                <a:latin typeface="+mj-lt"/>
              </a:rPr>
              <a:t>Ai </a:t>
            </a:r>
            <a:r>
              <a:rPr lang="vi-VN" sz="8600" dirty="0">
                <a:latin typeface="+mj-lt"/>
              </a:rPr>
              <a:t>có thể nhìn hoặc chạm vào vùng riêng tư của con? (Ba Mẹ có thể tắm và lau khô vùng riêng tư của con, khi con bệnh, bác sỹ có thể khám và chạm vào vùng riêng tư phải có sự đồng ý của ba mẹ và con)</a:t>
            </a:r>
          </a:p>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90328"/>
          </a:xfrm>
          <a:prstGeom prst="rect">
            <a:avLst/>
          </a:prstGeom>
        </p:spPr>
      </p:pic>
      <p:sp>
        <p:nvSpPr>
          <p:cNvPr id="2" name="Title 1"/>
          <p:cNvSpPr>
            <a:spLocks noGrp="1"/>
          </p:cNvSpPr>
          <p:nvPr>
            <p:ph type="title"/>
          </p:nvPr>
        </p:nvSpPr>
        <p:spPr>
          <a:xfrm>
            <a:off x="838200" y="832264"/>
            <a:ext cx="10515600" cy="1325563"/>
          </a:xfrm>
        </p:spPr>
        <p:txBody>
          <a:bodyPr>
            <a:normAutofit/>
          </a:bodyPr>
          <a:lstStyle/>
          <a:p>
            <a:pPr algn="ct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tin</a:t>
            </a:r>
            <a:r>
              <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r>
            <a:br>
              <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en-US" sz="2800" dirty="0">
              <a:solidFill>
                <a:srgbClr val="0070C0"/>
              </a:solidFill>
            </a:endParaRPr>
          </a:p>
        </p:txBody>
      </p:sp>
      <p:sp>
        <p:nvSpPr>
          <p:cNvPr id="3" name="Content Placeholder 2"/>
          <p:cNvSpPr>
            <a:spLocks noGrp="1"/>
          </p:cNvSpPr>
          <p:nvPr>
            <p:ph idx="1"/>
          </p:nvPr>
        </p:nvSpPr>
        <p:spPr/>
        <p:txBody>
          <a:bodyPr>
            <a:normAutofit/>
          </a:bodyPr>
          <a:lstStyle/>
          <a:p>
            <a:pPr marL="0" indent="0" algn="ctr">
              <a:buNone/>
            </a:pP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endPar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ctr">
              <a:lnSpc>
                <a:spcPct val="150000"/>
              </a:lnSpc>
              <a:spcBef>
                <a:spcPts val="0"/>
              </a:spcBef>
              <a:spcAft>
                <a:spcPts val="0"/>
              </a:spcAft>
              <a:buNone/>
              <a:tabLst>
                <a:tab pos="540385" algn="l"/>
                <a:tab pos="630555" algn="l"/>
              </a:tabLst>
            </a:pP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dirty="0" err="1">
                <a:solidFill>
                  <a:srgbClr val="000000"/>
                </a:solidFill>
                <a:effectLst/>
                <a:latin typeface="Times New Roman" panose="02020603050405020304" pitchFamily="18" charset="0"/>
                <a:ea typeface="Times New Roman" panose="02020603050405020304" pitchFamily="18" charset="0"/>
              </a:rPr>
              <a:t>Phụ</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huynh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bé</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đứng</a:t>
            </a:r>
            <a:r>
              <a:rPr lang="en-US" dirty="0">
                <a:solidFill>
                  <a:srgbClr val="000000"/>
                </a:solidFill>
                <a:effectLst/>
                <a:latin typeface="Times New Roman" panose="02020603050405020304" pitchFamily="18" charset="0"/>
                <a:ea typeface="Times New Roman" panose="02020603050405020304" pitchFamily="18" charset="0"/>
              </a:rPr>
              <a:t> xen </a:t>
            </a:r>
            <a:r>
              <a:rPr lang="en-US" dirty="0" err="1">
                <a:solidFill>
                  <a:srgbClr val="000000"/>
                </a:solidFill>
                <a:effectLst/>
                <a:latin typeface="Times New Roman" panose="02020603050405020304" pitchFamily="18" charset="0"/>
                <a:ea typeface="Times New Roman" panose="02020603050405020304" pitchFamily="18" charset="0"/>
              </a:rPr>
              <a:t>kẽ</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bé</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đứng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vị</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trí</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cuối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hàng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sẽ</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nhìn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rồi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truyền</a:t>
            </a:r>
            <a:r>
              <a:rPr lang="en-US" dirty="0">
                <a:solidFill>
                  <a:srgbClr val="000000"/>
                </a:solidFill>
                <a:effectLst/>
                <a:latin typeface="Times New Roman" panose="02020603050405020304" pitchFamily="18" charset="0"/>
                <a:ea typeface="Times New Roman" panose="02020603050405020304" pitchFamily="18" charset="0"/>
              </a:rPr>
              <a:t> tin </a:t>
            </a:r>
            <a:r>
              <a:rPr lang="en-US" dirty="0" err="1">
                <a:solidFill>
                  <a:srgbClr val="000000"/>
                </a:solidFill>
                <a:effectLst/>
                <a:latin typeface="Times New Roman" panose="02020603050405020304" pitchFamily="18" charset="0"/>
                <a:ea typeface="Times New Roman" panose="02020603050405020304" pitchFamily="18" charset="0"/>
              </a:rPr>
              <a:t>cho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người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kế</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tiếp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cứ</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thế</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đến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vị</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trí</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đầu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hàng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thí</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bé</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chọn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dán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bảng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thúc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trò</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chơi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đội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nào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chọn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nhiều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đúng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thắng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grpSp>
        <p:nvGrpSpPr>
          <p:cNvPr id="5" name="Group 4"/>
          <p:cNvGrpSpPr/>
          <p:nvPr/>
        </p:nvGrpSpPr>
        <p:grpSpPr>
          <a:xfrm>
            <a:off x="9982397" y="4555747"/>
            <a:ext cx="2058436" cy="2197371"/>
            <a:chOff x="9978887" y="4213162"/>
            <a:chExt cx="2058436" cy="2197371"/>
          </a:xfrm>
        </p:grpSpPr>
        <p:pic>
          <p:nvPicPr>
            <p:cNvPr id="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8887" y="4213162"/>
              <a:ext cx="2058436" cy="21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10332245" y="4859096"/>
              <a:ext cx="1342920" cy="1342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グループ化 158"/>
          <p:cNvGrpSpPr/>
          <p:nvPr/>
        </p:nvGrpSpPr>
        <p:grpSpPr>
          <a:xfrm>
            <a:off x="10841967" y="5268816"/>
            <a:ext cx="330024" cy="1172551"/>
            <a:chOff x="5556000" y="543545"/>
            <a:chExt cx="1080000" cy="5770911"/>
          </a:xfrm>
          <a:effectLst/>
        </p:grpSpPr>
        <p:grpSp>
          <p:nvGrpSpPr>
            <p:cNvPr id="9" name="グループ化 152"/>
            <p:cNvGrpSpPr/>
            <p:nvPr/>
          </p:nvGrpSpPr>
          <p:grpSpPr>
            <a:xfrm>
              <a:off x="5556000" y="543545"/>
              <a:ext cx="1080000" cy="5770911"/>
              <a:chOff x="5556000" y="543545"/>
              <a:chExt cx="1080000" cy="577091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11" name="二等辺三角形 149"/>
              <p:cNvSpPr/>
              <p:nvPr/>
            </p:nvSpPr>
            <p:spPr>
              <a:xfrm flipV="1">
                <a:off x="5735600" y="3434456"/>
                <a:ext cx="720000" cy="2880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フリーフォーム 151"/>
              <p:cNvSpPr/>
              <p:nvPr/>
            </p:nvSpPr>
            <p:spPr>
              <a:xfrm>
                <a:off x="5556000" y="543545"/>
                <a:ext cx="1080000" cy="3425455"/>
              </a:xfrm>
              <a:custGeom>
                <a:avLst/>
                <a:gdLst>
                  <a:gd name="connsiteX0" fmla="*/ 539600 w 1080000"/>
                  <a:gd name="connsiteY0" fmla="*/ 0 h 3425455"/>
                  <a:gd name="connsiteX1" fmla="*/ 844585 w 1080000"/>
                  <a:gd name="connsiteY1" fmla="*/ 2439878 h 3425455"/>
                  <a:gd name="connsiteX2" fmla="*/ 921838 w 1080000"/>
                  <a:gd name="connsiteY2" fmla="*/ 2503617 h 3425455"/>
                  <a:gd name="connsiteX3" fmla="*/ 1080000 w 1080000"/>
                  <a:gd name="connsiteY3" fmla="*/ 2885455 h 3425455"/>
                  <a:gd name="connsiteX4" fmla="*/ 540000 w 1080000"/>
                  <a:gd name="connsiteY4" fmla="*/ 3425455 h 3425455"/>
                  <a:gd name="connsiteX5" fmla="*/ 0 w 1080000"/>
                  <a:gd name="connsiteY5" fmla="*/ 2885455 h 3425455"/>
                  <a:gd name="connsiteX6" fmla="*/ 158163 w 1080000"/>
                  <a:gd name="connsiteY6" fmla="*/ 2503617 h 3425455"/>
                  <a:gd name="connsiteX7" fmla="*/ 234524 w 1080000"/>
                  <a:gd name="connsiteY7" fmla="*/ 2440614 h 34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3425455">
                    <a:moveTo>
                      <a:pt x="539600" y="0"/>
                    </a:moveTo>
                    <a:lnTo>
                      <a:pt x="844585" y="2439878"/>
                    </a:lnTo>
                    <a:lnTo>
                      <a:pt x="921838" y="2503617"/>
                    </a:lnTo>
                    <a:cubicBezTo>
                      <a:pt x="1019559" y="2601338"/>
                      <a:pt x="1080000" y="2736338"/>
                      <a:pt x="1080000" y="2885455"/>
                    </a:cubicBezTo>
                    <a:cubicBezTo>
                      <a:pt x="1080000" y="3183689"/>
                      <a:pt x="838234" y="3425455"/>
                      <a:pt x="540000" y="3425455"/>
                    </a:cubicBezTo>
                    <a:cubicBezTo>
                      <a:pt x="241766" y="3425455"/>
                      <a:pt x="0" y="3183689"/>
                      <a:pt x="0" y="2885455"/>
                    </a:cubicBezTo>
                    <a:cubicBezTo>
                      <a:pt x="0" y="2736338"/>
                      <a:pt x="60442" y="2601338"/>
                      <a:pt x="158163" y="2503617"/>
                    </a:cubicBezTo>
                    <a:lnTo>
                      <a:pt x="234524" y="2440614"/>
                    </a:ln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フリーフォーム 157"/>
            <p:cNvSpPr/>
            <p:nvPr/>
          </p:nvSpPr>
          <p:spPr>
            <a:xfrm>
              <a:off x="5610000" y="969802"/>
              <a:ext cx="972000" cy="2945198"/>
            </a:xfrm>
            <a:custGeom>
              <a:avLst/>
              <a:gdLst>
                <a:gd name="connsiteX0" fmla="*/ 485600 w 972000"/>
                <a:gd name="connsiteY0" fmla="*/ 0 h 2945198"/>
                <a:gd name="connsiteX1" fmla="*/ 733698 w 972000"/>
                <a:gd name="connsiteY1" fmla="*/ 2043157 h 2945198"/>
                <a:gd name="connsiteX2" fmla="*/ 757727 w 972000"/>
                <a:gd name="connsiteY2" fmla="*/ 2056199 h 2945198"/>
                <a:gd name="connsiteX3" fmla="*/ 972000 w 972000"/>
                <a:gd name="connsiteY3" fmla="*/ 2459198 h 2945198"/>
                <a:gd name="connsiteX4" fmla="*/ 486000 w 972000"/>
                <a:gd name="connsiteY4" fmla="*/ 2945198 h 2945198"/>
                <a:gd name="connsiteX5" fmla="*/ 0 w 972000"/>
                <a:gd name="connsiteY5" fmla="*/ 2459198 h 2945198"/>
                <a:gd name="connsiteX6" fmla="*/ 214273 w 972000"/>
                <a:gd name="connsiteY6" fmla="*/ 2056199 h 2945198"/>
                <a:gd name="connsiteX7" fmla="*/ 237446 w 972000"/>
                <a:gd name="connsiteY7" fmla="*/ 2043621 h 2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00" h="2945198">
                  <a:moveTo>
                    <a:pt x="485600" y="0"/>
                  </a:moveTo>
                  <a:lnTo>
                    <a:pt x="733698" y="2043157"/>
                  </a:lnTo>
                  <a:lnTo>
                    <a:pt x="757727" y="2056199"/>
                  </a:lnTo>
                  <a:cubicBezTo>
                    <a:pt x="887004" y="2143537"/>
                    <a:pt x="972000" y="2291442"/>
                    <a:pt x="972000" y="2459198"/>
                  </a:cubicBezTo>
                  <a:cubicBezTo>
                    <a:pt x="972000" y="2727608"/>
                    <a:pt x="754410" y="2945198"/>
                    <a:pt x="486000" y="2945198"/>
                  </a:cubicBezTo>
                  <a:cubicBezTo>
                    <a:pt x="217590" y="2945198"/>
                    <a:pt x="0" y="2727608"/>
                    <a:pt x="0" y="2459198"/>
                  </a:cubicBezTo>
                  <a:cubicBezTo>
                    <a:pt x="0" y="2291442"/>
                    <a:pt x="84996" y="2143537"/>
                    <a:pt x="214273" y="2056199"/>
                  </a:cubicBezTo>
                  <a:lnTo>
                    <a:pt x="237446" y="204362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970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57834" y="1477879"/>
            <a:ext cx="6234544" cy="523220"/>
          </a:xfrm>
          <a:prstGeom prst="rect">
            <a:avLst/>
          </a:prstGeom>
          <a:noFill/>
        </p:spPr>
        <p:txBody>
          <a:bodyPr wrap="square">
            <a:spAutoFit/>
          </a:bodyPr>
          <a:lstStyle/>
          <a:p>
            <a:r>
              <a:rPr lang="en-US" sz="2800" b="1" dirty="0">
                <a:solidFill>
                  <a:schemeClr val="accent1">
                    <a:lumMod val="50000"/>
                  </a:schemeClr>
                </a:solidFill>
                <a:effectLst/>
                <a:latin typeface="Times New Roman" panose="02020603050405020304" pitchFamily="18" charset="0"/>
                <a:ea typeface="Times New Roman" panose="02020603050405020304" pitchFamily="18" charset="0"/>
              </a:rPr>
              <a:t>3. </a:t>
            </a:r>
            <a:r>
              <a:rPr lang="en-US" sz="2800" b="1" dirty="0" err="1">
                <a:solidFill>
                  <a:schemeClr val="accent1">
                    <a:lumMod val="50000"/>
                  </a:schemeClr>
                </a:solidFill>
                <a:effectLst/>
                <a:latin typeface="Times New Roman" panose="02020603050405020304" pitchFamily="18" charset="0"/>
                <a:ea typeface="Times New Roman" panose="02020603050405020304" pitchFamily="18" charset="0"/>
              </a:rPr>
              <a:t>Trò</a:t>
            </a:r>
            <a:r>
              <a:rPr lang="en-US" sz="2800" b="1"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Times New Roman" panose="02020603050405020304" pitchFamily="18" charset="0"/>
              </a:rPr>
              <a:t>chơi</a:t>
            </a:r>
            <a:r>
              <a:rPr lang="en-US" sz="2800" b="1"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Times New Roman" panose="02020603050405020304" pitchFamily="18" charset="0"/>
              </a:rPr>
              <a:t>ghép</a:t>
            </a:r>
            <a:r>
              <a:rPr lang="en-US" sz="2800" b="1" dirty="0">
                <a:solidFill>
                  <a:schemeClr val="accent1">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1">
                    <a:lumMod val="50000"/>
                  </a:schemeClr>
                </a:solidFill>
                <a:effectLst/>
                <a:latin typeface="Times New Roman" panose="02020603050405020304" pitchFamily="18" charset="0"/>
                <a:ea typeface="Times New Roman" panose="02020603050405020304" pitchFamily="18" charset="0"/>
              </a:rPr>
              <a:t>tranh</a:t>
            </a:r>
            <a:endParaRPr lang="en-US" sz="2800" dirty="0">
              <a:solidFill>
                <a:schemeClr val="accent1">
                  <a:lumMod val="50000"/>
                </a:schemeClr>
              </a:solidFill>
            </a:endParaRPr>
          </a:p>
        </p:txBody>
      </p:sp>
      <p:sp>
        <p:nvSpPr>
          <p:cNvPr id="17" name="TextBox 16"/>
          <p:cNvSpPr txBox="1"/>
          <p:nvPr/>
        </p:nvSpPr>
        <p:spPr>
          <a:xfrm>
            <a:off x="417443" y="1875290"/>
            <a:ext cx="11340548" cy="3901196"/>
          </a:xfrm>
          <a:prstGeom prst="rect">
            <a:avLst/>
          </a:prstGeom>
          <a:noFill/>
        </p:spPr>
        <p:txBody>
          <a:bodyPr wrap="square">
            <a:spAutoFit/>
          </a:bodyPr>
          <a:lstStyle/>
          <a:p>
            <a:pPr marL="0" marR="0" indent="450215" algn="ctr">
              <a:lnSpc>
                <a:spcPct val="150000"/>
              </a:lnSpc>
              <a:spcBef>
                <a:spcPts val="0"/>
              </a:spcBef>
              <a:spcAft>
                <a:spcPts val="0"/>
              </a:spcAft>
              <a:tabLst>
                <a:tab pos="540385" algn="l"/>
                <a:tab pos="630555" algn="l"/>
              </a:tabLs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0215" algn="ctr">
              <a:lnSpc>
                <a:spcPct val="150000"/>
              </a:lnSpc>
              <a:spcBef>
                <a:spcPts val="0"/>
              </a:spcBef>
              <a:spcAft>
                <a:spcPts val="0"/>
              </a:spcAft>
              <a:tabLst>
                <a:tab pos="540385" algn="l"/>
                <a:tab pos="630555" algn="l"/>
              </a:tabLs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0215" algn="ctr">
              <a:lnSpc>
                <a:spcPct val="150000"/>
              </a:lnSpc>
              <a:spcBef>
                <a:spcPts val="0"/>
              </a:spcBef>
              <a:spcAft>
                <a:spcPts val="0"/>
              </a:spcAft>
              <a:tabLst>
                <a:tab pos="540385" algn="l"/>
                <a:tab pos="630555" algn="l"/>
              </a:tabLs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7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ectangles 3"/>
          <p:cNvSpPr/>
          <p:nvPr/>
        </p:nvSpPr>
        <p:spPr>
          <a:xfrm>
            <a:off x="1790383" y="1487170"/>
            <a:ext cx="8609965" cy="2306955"/>
          </a:xfrm>
          <a:prstGeom prst="rect">
            <a:avLst/>
          </a:prstGeom>
          <a:noFill/>
          <a:ln>
            <a:noFill/>
          </a:ln>
        </p:spPr>
        <p:txBody>
          <a:bodyPr wrap="none" rtlCol="0" anchor="t">
            <a:spAutoFit/>
          </a:bodyPr>
          <a:lstStyle/>
          <a:p>
            <a:pPr algn="ctr"/>
            <a:r>
              <a:rPr lang="en-US" altLang="zh-CN" sz="7200" b="1">
                <a:ln w="9525">
                  <a:solidFill>
                    <a:schemeClr val="bg1"/>
                  </a:solidFill>
                  <a:prstDash val="solid"/>
                </a:ln>
                <a:solidFill>
                  <a:schemeClr val="tx1"/>
                </a:solidFill>
                <a:effectLst>
                  <a:outerShdw blurRad="12700" dist="38100" dir="2700000" algn="tl" rotWithShape="0">
                    <a:schemeClr val="bg1">
                      <a:lumMod val="50000"/>
                    </a:schemeClr>
                  </a:outerShdw>
                </a:effectLst>
              </a:rPr>
              <a:t>CHÚC MỪNG BẠN ĐÃ </a:t>
            </a:r>
          </a:p>
          <a:p>
            <a:pPr algn="ctr"/>
            <a:r>
              <a:rPr lang="en-US" altLang="zh-CN" sz="7200" b="1">
                <a:ln w="9525">
                  <a:solidFill>
                    <a:schemeClr val="bg1"/>
                  </a:solidFill>
                  <a:prstDash val="solid"/>
                </a:ln>
                <a:solidFill>
                  <a:schemeClr val="tx1"/>
                </a:solidFill>
                <a:effectLst>
                  <a:outerShdw blurRad="12700" dist="38100" dir="2700000" algn="tl" rotWithShape="0">
                    <a:schemeClr val="bg1">
                      <a:lumMod val="50000"/>
                    </a:schemeClr>
                  </a:outerShdw>
                </a:effectLst>
              </a:rPr>
              <a:t>CHIẾN THẮNG</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1" masterRel="sameClick">
                                          <p:stCondLst>
                                            <p:cond evt="begin" delay="0">
                                              <p:tn val="5"/>
                                            </p:cond>
                                          </p:stCondLst>
                                          <p:endCondLst>
                                            <p:cond evt="onStopAudio" delay="0">
                                              <p:tgtEl>
                                                <p:sldTgt/>
                                              </p:tgtEl>
                                            </p:cond>
                                          </p:endCondLst>
                                        </p:cTn>
                                        <p:tgtEl>
                                          <p:sndTgt r:embed="rId2" name="nhạc trao thưởng_mp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12014420" cy="5693866"/>
          </a:xfrm>
          <a:prstGeom prst="rect">
            <a:avLst/>
          </a:prstGeom>
          <a:noFill/>
        </p:spPr>
        <p:txBody>
          <a:bodyPr wrap="square">
            <a:spAutoFit/>
          </a:bodyPr>
          <a:lstStyle/>
          <a:p>
            <a:r>
              <a:rPr lang="en-US" sz="4400" b="1" dirty="0">
                <a:latin typeface="Times New Roman" panose="02020603050405020304" pitchFamily="18" charset="0"/>
                <a:cs typeface="Times New Roman" panose="02020603050405020304" pitchFamily="18" charset="0"/>
              </a:rPr>
              <a:t>I.</a:t>
            </a:r>
            <a:r>
              <a:rPr lang="vi-VN" sz="4400" b="1" dirty="0">
                <a:latin typeface="Times New Roman" panose="02020603050405020304" pitchFamily="18" charset="0"/>
                <a:cs typeface="Times New Roman" panose="02020603050405020304" pitchFamily="18" charset="0"/>
              </a:rPr>
              <a:t>MỤC ĐÍCH YÊU CẦU</a:t>
            </a:r>
          </a:p>
          <a:p>
            <a:pPr marL="285750" indent="-285750">
              <a:buFont typeface="Arial" panose="020B0604020202020204" pitchFamily="34" charset="0"/>
              <a:buChar char="•"/>
            </a:pPr>
            <a:r>
              <a:rPr lang="vi-VN" sz="4000" dirty="0">
                <a:latin typeface="+mj-lt"/>
              </a:rPr>
              <a:t>Tạo sân chơi lành mạnh, bổ ích để trẻ thể hiện sự hiểu biết về giới tính, giúp trẻ rèn luyện kỹ năng xử lý một số tình huống đơn giản trong việc bảo vệ an toàn vùng riêng tư của mình.</a:t>
            </a:r>
          </a:p>
          <a:p>
            <a:pPr marL="285750" indent="-285750">
              <a:buFont typeface="Arial" panose="020B0604020202020204" pitchFamily="34" charset="0"/>
              <a:buChar char="•"/>
            </a:pPr>
            <a:r>
              <a:rPr lang="vi-VN" sz="4000" dirty="0">
                <a:latin typeface="+mj-lt"/>
              </a:rPr>
              <a:t>Trẻ biết bảo vệ bản thân trước nguy cơ bị xâm hại, ngay cả khi không có cha mẹ và người chăm sóc bên cạnh.</a:t>
            </a:r>
          </a:p>
          <a:p>
            <a:pPr marL="285750" indent="-285750">
              <a:buFont typeface="Arial" panose="020B0604020202020204" pitchFamily="34" charset="0"/>
              <a:buChar char="•"/>
            </a:pPr>
            <a:r>
              <a:rPr lang="vi-VN" sz="4000" dirty="0">
                <a:latin typeface="+mj-lt"/>
              </a:rPr>
              <a:t>Giúp trẻ hiểu về cơ thể mình, qua đó biết tôn trọng mình, tôn trọng người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II. NỘI DUNG</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vi-VN" sz="4000" dirty="0">
                <a:latin typeface="Times New Roman" panose="02020603050405020304" pitchFamily="18" charset="0"/>
                <a:cs typeface="Times New Roman" panose="02020603050405020304" pitchFamily="18" charset="0"/>
              </a:rPr>
              <a:t>Tìm hiểu về cách phòng tránh xâm hại bản thân, bảo vệ an toàn vùng riêng tư của trẻ.</a:t>
            </a:r>
          </a:p>
          <a:p>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a:t>III.HÌNH THỨC TỔ CHỨC CÁC TRÒ CHƠI:</a:t>
            </a:r>
            <a:r>
              <a:rPr lang="vi-VN" dirty="0"/>
              <a:t/>
            </a:r>
            <a:br>
              <a:rPr lang="vi-VN" dirty="0"/>
            </a:br>
            <a:endParaRPr lang="en-US" dirty="0"/>
          </a:p>
        </p:txBody>
      </p:sp>
      <p:sp>
        <p:nvSpPr>
          <p:cNvPr id="3" name="Content Placeholder 2"/>
          <p:cNvSpPr>
            <a:spLocks noGrp="1"/>
          </p:cNvSpPr>
          <p:nvPr>
            <p:ph idx="1"/>
          </p:nvPr>
        </p:nvSpPr>
        <p:spPr>
          <a:xfrm>
            <a:off x="760927" y="1246075"/>
            <a:ext cx="10515600" cy="5463817"/>
          </a:xfrm>
        </p:spPr>
        <p:txBody>
          <a:bodyPr>
            <a:normAutofit lnSpcReduction="10000"/>
          </a:bodyPr>
          <a:lstStyle/>
          <a:p>
            <a:pPr marL="0" indent="0">
              <a:buNone/>
            </a:pPr>
            <a:r>
              <a:rPr lang="en-US" sz="4000" b="1" dirty="0" smtClean="0">
                <a:solidFill>
                  <a:schemeClr val="accent2">
                    <a:lumMod val="75000"/>
                  </a:schemeClr>
                </a:solidFill>
                <a:latin typeface="Times New Roman" panose="02020603050405020304" pitchFamily="18" charset="0"/>
                <a:cs typeface="Times New Roman" panose="02020603050405020304" pitchFamily="18" charset="0"/>
              </a:rPr>
              <a:t>1.</a:t>
            </a:r>
            <a:r>
              <a:rPr lang="vi-VN" sz="4000" b="1" dirty="0" smtClean="0">
                <a:solidFill>
                  <a:schemeClr val="accent2">
                    <a:lumMod val="75000"/>
                  </a:schemeClr>
                </a:solidFill>
                <a:latin typeface="Times New Roman" panose="02020603050405020304" pitchFamily="18" charset="0"/>
                <a:cs typeface="Times New Roman" panose="02020603050405020304" pitchFamily="18" charset="0"/>
              </a:rPr>
              <a:t>Trò </a:t>
            </a:r>
            <a:r>
              <a:rPr lang="vi-VN" sz="4000" b="1" dirty="0">
                <a:solidFill>
                  <a:schemeClr val="accent2">
                    <a:lumMod val="75000"/>
                  </a:schemeClr>
                </a:solidFill>
                <a:latin typeface="Times New Roman" panose="02020603050405020304" pitchFamily="18" charset="0"/>
                <a:cs typeface="Times New Roman" panose="02020603050405020304" pitchFamily="18" charset="0"/>
              </a:rPr>
              <a:t>chơi “Rung chuông vàng”</a:t>
            </a:r>
          </a:p>
          <a:p>
            <a:pPr marL="0" indent="0">
              <a:buNone/>
            </a:pPr>
            <a:r>
              <a:rPr lang="vi-VN" sz="4000" b="1" dirty="0">
                <a:latin typeface="Times New Roman" panose="02020603050405020304" pitchFamily="18" charset="0"/>
                <a:cs typeface="Times New Roman" panose="02020603050405020304" pitchFamily="18" charset="0"/>
              </a:rPr>
              <a:t>Luật chơi</a:t>
            </a:r>
            <a:r>
              <a:rPr lang="vi-VN" sz="4000" b="1" dirty="0" smtClean="0">
                <a:latin typeface="Times New Roman" panose="02020603050405020304" pitchFamily="18" charset="0"/>
                <a:cs typeface="Times New Roman" panose="02020603050405020304" pitchFamily="18" charset="0"/>
              </a:rPr>
              <a:t>:</a:t>
            </a:r>
            <a:r>
              <a:rPr lang="en-US" sz="4000" b="1"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Mỗi </a:t>
            </a:r>
            <a:r>
              <a:rPr lang="vi-VN" sz="4000" dirty="0">
                <a:latin typeface="Times New Roman" panose="02020603050405020304" pitchFamily="18" charset="0"/>
                <a:cs typeface="Times New Roman" panose="02020603050405020304" pitchFamily="18" charset="0"/>
              </a:rPr>
              <a:t>lớp </a:t>
            </a:r>
            <a:r>
              <a:rPr lang="vi-VN" sz="4000" dirty="0" smtClean="0">
                <a:latin typeface="Times New Roman" panose="02020603050405020304" pitchFamily="18" charset="0"/>
                <a:cs typeface="Times New Roman" panose="02020603050405020304" pitchFamily="18" charset="0"/>
              </a:rPr>
              <a:t>chọn </a:t>
            </a:r>
            <a:r>
              <a:rPr lang="vi-VN" sz="4000" dirty="0">
                <a:latin typeface="Times New Roman" panose="02020603050405020304" pitchFamily="18" charset="0"/>
                <a:cs typeface="Times New Roman" panose="02020603050405020304" pitchFamily="18" charset="0"/>
              </a:rPr>
              <a:t>10 trẻ tham dự. Các bé vào vị trí ngồi đã được xếp trước. Các bé nghe câu hỏi, đưa bảng đã chuẩn bị trước theo đúng thời </a:t>
            </a:r>
            <a:r>
              <a:rPr lang="vi-VN" sz="4000" dirty="0" smtClean="0">
                <a:latin typeface="Times New Roman" panose="02020603050405020304" pitchFamily="18" charset="0"/>
                <a:cs typeface="Times New Roman" panose="02020603050405020304" pitchFamily="18" charset="0"/>
              </a:rPr>
              <a:t>gian</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quy </a:t>
            </a:r>
            <a:r>
              <a:rPr lang="vi-VN" sz="4000" dirty="0">
                <a:latin typeface="Times New Roman" panose="02020603050405020304" pitchFamily="18" charset="0"/>
                <a:cs typeface="Times New Roman" panose="02020603050405020304" pitchFamily="18" charset="0"/>
              </a:rPr>
              <a:t>định.</a:t>
            </a:r>
          </a:p>
          <a:p>
            <a:pPr marL="0" indent="0">
              <a:buNone/>
            </a:pPr>
            <a:r>
              <a:rPr lang="en-US" sz="4000" dirty="0" smtClean="0">
                <a:latin typeface="Times New Roman" panose="02020603050405020304" pitchFamily="18" charset="0"/>
                <a:cs typeface="Times New Roman" panose="02020603050405020304" pitchFamily="18" charset="0"/>
              </a:rPr>
              <a:t>MC </a:t>
            </a:r>
            <a:r>
              <a:rPr lang="vi-VN" sz="4000" dirty="0" smtClean="0">
                <a:latin typeface="Times New Roman" panose="02020603050405020304" pitchFamily="18" charset="0"/>
                <a:cs typeface="Times New Roman" panose="02020603050405020304" pitchFamily="18" charset="0"/>
              </a:rPr>
              <a:t>đọc </a:t>
            </a:r>
            <a:r>
              <a:rPr lang="vi-VN" sz="4000" dirty="0">
                <a:latin typeface="Times New Roman" panose="02020603050405020304" pitchFamily="18" charset="0"/>
                <a:cs typeface="Times New Roman" panose="02020603050405020304" pitchFamily="18" charset="0"/>
              </a:rPr>
              <a:t>câu hỏi, trẻ có </a:t>
            </a:r>
            <a:r>
              <a:rPr lang="en-US" sz="4000" dirty="0" smtClean="0">
                <a:latin typeface="Times New Roman" panose="02020603050405020304" pitchFamily="18" charset="0"/>
                <a:cs typeface="Times New Roman" panose="02020603050405020304" pitchFamily="18" charset="0"/>
              </a:rPr>
              <a:t>1</a:t>
            </a:r>
            <a:r>
              <a:rPr lang="vi-VN" sz="4000" dirty="0" smtClean="0">
                <a:latin typeface="Times New Roman" panose="02020603050405020304" pitchFamily="18" charset="0"/>
                <a:cs typeface="Times New Roman" panose="02020603050405020304" pitchFamily="18" charset="0"/>
              </a:rPr>
              <a:t>0 </a:t>
            </a:r>
            <a:r>
              <a:rPr lang="vi-VN" sz="4000" dirty="0">
                <a:latin typeface="Times New Roman" panose="02020603050405020304" pitchFamily="18" charset="0"/>
                <a:cs typeface="Times New Roman" panose="02020603050405020304" pitchFamily="18" charset="0"/>
              </a:rPr>
              <a:t>giây để suy </a:t>
            </a:r>
            <a:r>
              <a:rPr lang="vi-VN" sz="4000" dirty="0" smtClean="0">
                <a:latin typeface="Times New Roman" panose="02020603050405020304" pitchFamily="18" charset="0"/>
                <a:cs typeface="Times New Roman" panose="02020603050405020304" pitchFamily="18" charset="0"/>
              </a:rPr>
              <a:t>ngh</a:t>
            </a:r>
            <a:r>
              <a:rPr lang="en-US" sz="4000" dirty="0" smtClean="0">
                <a:latin typeface="Times New Roman" panose="02020603050405020304" pitchFamily="18" charset="0"/>
                <a:cs typeface="Times New Roman" panose="02020603050405020304" pitchFamily="18" charset="0"/>
              </a:rPr>
              <a:t>ỉ</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và đưa bảng trả lời. Nếu đúng được tham gia vào các vòng tiếp, nếu sai sẽ bị loại. Bé nào trả lời được đến câu hỏi thứ 10 (câu hỏi cuối cùng) hoặc chỉ còn 1 bé cuối cùng sẽ là người chiến thắng.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82882"/>
            <a:ext cx="12191999" cy="6836568"/>
          </a:xfrm>
          <a:prstGeom prst="rect">
            <a:avLst/>
          </a:prstGeom>
        </p:spPr>
      </p:pic>
      <p:sp>
        <p:nvSpPr>
          <p:cNvPr id="6" name="TextBox 5"/>
          <p:cNvSpPr txBox="1"/>
          <p:nvPr/>
        </p:nvSpPr>
        <p:spPr>
          <a:xfrm>
            <a:off x="1293412" y="2093251"/>
            <a:ext cx="9605175" cy="4708981"/>
          </a:xfrm>
          <a:prstGeom prst="rect">
            <a:avLst/>
          </a:prstGeom>
          <a:noFill/>
        </p:spPr>
        <p:txBody>
          <a:bodyPr wrap="square">
            <a:spAutoFit/>
          </a:bodyPr>
          <a:lstStyle/>
          <a:p>
            <a:pPr marL="342900" marR="0" lvl="0" indent="-342900" algn="ctr">
              <a:lnSpc>
                <a:spcPct val="150000"/>
              </a:lnSpc>
              <a:spcBef>
                <a:spcPts val="0"/>
              </a:spcBef>
              <a:spcAft>
                <a:spcPts val="0"/>
              </a:spcAft>
              <a:buFont typeface="+mj-lt"/>
              <a:buAutoNum type="arabicPeriod"/>
              <a:tabLst>
                <a:tab pos="540385" algn="l"/>
                <a:tab pos="630555" algn="l"/>
              </a:tabLst>
            </a:pPr>
            <a:r>
              <a:rPr lang="en-US" sz="4000" b="1" dirty="0" err="1">
                <a:effectLst/>
                <a:latin typeface="Times New Roman" panose="02020603050405020304" pitchFamily="18" charset="0"/>
                <a:ea typeface="Times New Roman" panose="02020603050405020304" pitchFamily="18" charset="0"/>
              </a:rPr>
              <a:t>Những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vùng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riêng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tư</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trên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cơ</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thể</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là</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những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bộ</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phận</a:t>
            </a:r>
            <a:r>
              <a:rPr lang="en-US" sz="4000" b="1" dirty="0">
                <a:effectLst/>
                <a:latin typeface="Times New Roman" panose="02020603050405020304" pitchFamily="18" charset="0"/>
                <a:ea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rPr>
              <a:t>nào</a:t>
            </a:r>
            <a:r>
              <a:rPr lang="en-US" sz="4000" b="1" dirty="0" smtClean="0">
                <a:effectLst/>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R="0" lvl="0" algn="ctr">
              <a:lnSpc>
                <a:spcPct val="150000"/>
              </a:lnSpc>
              <a:spcBef>
                <a:spcPts val="0"/>
              </a:spcBef>
              <a:spcAft>
                <a:spcPts val="0"/>
              </a:spcAft>
              <a:tabLst>
                <a:tab pos="540385" algn="l"/>
                <a:tab pos="630555" algn="l"/>
              </a:tabLst>
            </a:pPr>
            <a:r>
              <a:rPr lang="en-US" sz="4000" dirty="0" err="1" smtClean="0">
                <a:effectLst/>
                <a:latin typeface="Times New Roman" panose="02020603050405020304" pitchFamily="18" charset="0"/>
                <a:ea typeface="Times New Roman" panose="02020603050405020304" pitchFamily="18" charset="0"/>
              </a:rPr>
              <a:t>A.Miệng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ngực</a:t>
            </a:r>
            <a:r>
              <a:rPr lang="en-US" sz="4000" dirty="0">
                <a:effectLst/>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giữa</a:t>
            </a:r>
            <a:r>
              <a:rPr lang="en-US" sz="4000" dirty="0">
                <a:latin typeface="Times New Roman" panose="02020603050405020304" pitchFamily="18" charset="0"/>
                <a:ea typeface="Times New Roman" panose="02020603050405020304" pitchFamily="18" charset="0"/>
              </a:rPr>
              <a:t> 2 </a:t>
            </a:r>
            <a:r>
              <a:rPr lang="en-US" sz="4000" dirty="0" err="1">
                <a:latin typeface="Times New Roman" panose="02020603050405020304" pitchFamily="18" charset="0"/>
                <a:ea typeface="Times New Roman" panose="02020603050405020304" pitchFamily="18" charset="0"/>
              </a:rPr>
              <a:t>đùi</a:t>
            </a:r>
            <a:r>
              <a:rPr lang="en-US" sz="4000" dirty="0">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mông</a:t>
            </a:r>
            <a:endParaRPr lang="en-US" sz="4000" dirty="0">
              <a:effectLst/>
              <a:latin typeface="Times New Roman" panose="02020603050405020304" pitchFamily="18" charset="0"/>
              <a:ea typeface="Times New Roman" panose="02020603050405020304" pitchFamily="18" charset="0"/>
            </a:endParaRPr>
          </a:p>
          <a:p>
            <a:pPr algn="ctr">
              <a:lnSpc>
                <a:spcPct val="150000"/>
              </a:lnSpc>
            </a:pPr>
            <a:r>
              <a:rPr lang="en-US" sz="4000" dirty="0" err="1" smtClean="0">
                <a:latin typeface="Times New Roman" panose="02020603050405020304" pitchFamily="18" charset="0"/>
                <a:ea typeface="Times New Roman" panose="02020603050405020304" pitchFamily="18" charset="0"/>
              </a:rPr>
              <a:t>B.Miệng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ngực</a:t>
            </a:r>
            <a:r>
              <a:rPr lang="en-US" sz="4000" dirty="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mông</a:t>
            </a:r>
            <a:endParaRPr lang="en-US" sz="4000" dirty="0">
              <a:latin typeface="Times New Roman" panose="02020603050405020304" pitchFamily="18" charset="0"/>
              <a:ea typeface="Times New Roman" panose="02020603050405020304" pitchFamily="18" charset="0"/>
            </a:endParaRPr>
          </a:p>
          <a:p>
            <a:pPr marL="342900" marR="0" indent="-342900" algn="ctr">
              <a:lnSpc>
                <a:spcPct val="150000"/>
              </a:lnSpc>
              <a:spcBef>
                <a:spcPts val="0"/>
              </a:spcBef>
              <a:spcAft>
                <a:spcPts val="0"/>
              </a:spcAft>
              <a:buAutoNum type="alphaLcPeriod"/>
            </a:pPr>
            <a:endParaRPr lang="en-US" sz="40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2540635" y="3939909"/>
            <a:ext cx="7110730" cy="1014730"/>
          </a:xfrm>
          <a:prstGeom prst="rect">
            <a:avLst/>
          </a:prstGeom>
          <a:solidFill>
            <a:schemeClr val="accent2">
              <a:lumMod val="60000"/>
              <a:lumOff val="40000"/>
            </a:schemeClr>
          </a:solidFill>
        </p:spPr>
        <p:txBody>
          <a:bodyPr wrap="none">
            <a:spAutoFit/>
          </a:bodyPr>
          <a:lstStyle/>
          <a:p>
            <a:pPr algn="ctr">
              <a:lnSpc>
                <a:spcPct val="150000"/>
              </a:lnSpc>
            </a:pPr>
            <a:r>
              <a:rPr lang="en-US" sz="4000" dirty="0">
                <a:solidFill>
                  <a:srgbClr val="FF0000"/>
                </a:solidFill>
                <a:latin typeface="Times New Roman" panose="02020603050405020304" pitchFamily="18" charset="0"/>
                <a:ea typeface="Times New Roman" panose="02020603050405020304" pitchFamily="18" charset="0"/>
              </a:rPr>
              <a:t>A</a:t>
            </a:r>
            <a:r>
              <a:rPr lang="en-US" sz="4000" dirty="0" smtClean="0">
                <a:solidFill>
                  <a:srgbClr val="FF0000"/>
                </a:solidFill>
                <a:latin typeface="Times New Roman" panose="02020603050405020304" pitchFamily="18" charset="0"/>
                <a:ea typeface="Times New Roman" panose="02020603050405020304" pitchFamily="18" charset="0"/>
              </a:rPr>
              <a:t>. </a:t>
            </a:r>
            <a:r>
              <a:rPr lang="en-US" sz="4000" dirty="0" err="1" smtClean="0">
                <a:solidFill>
                  <a:srgbClr val="FF0000"/>
                </a:solidFill>
                <a:latin typeface="Times New Roman" panose="02020603050405020304" pitchFamily="18" charset="0"/>
                <a:ea typeface="Times New Roman" panose="02020603050405020304" pitchFamily="18" charset="0"/>
              </a:rPr>
              <a:t>Miệng</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ngực</a:t>
            </a:r>
            <a:r>
              <a:rPr lang="en-US" sz="4000" dirty="0" smtClean="0">
                <a:solidFill>
                  <a:srgbClr val="FF0000"/>
                </a:solidFill>
                <a:latin typeface="Times New Roman" panose="02020603050405020304" pitchFamily="18" charset="0"/>
                <a:ea typeface="Times New Roman" panose="02020603050405020304" pitchFamily="18" charset="0"/>
              </a:rPr>
              <a:t>,</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giữa</a:t>
            </a:r>
            <a:r>
              <a:rPr lang="en-US" sz="4000" dirty="0">
                <a:solidFill>
                  <a:srgbClr val="FF0000"/>
                </a:solidFill>
                <a:latin typeface="Times New Roman" panose="02020603050405020304" pitchFamily="18" charset="0"/>
                <a:ea typeface="Times New Roman" panose="02020603050405020304" pitchFamily="18" charset="0"/>
              </a:rPr>
              <a:t> 2 </a:t>
            </a:r>
            <a:r>
              <a:rPr lang="en-US" sz="4000" dirty="0" err="1" smtClean="0">
                <a:solidFill>
                  <a:srgbClr val="FF0000"/>
                </a:solidFill>
                <a:latin typeface="Times New Roman" panose="02020603050405020304" pitchFamily="18" charset="0"/>
                <a:ea typeface="Times New Roman" panose="02020603050405020304" pitchFamily="18" charset="0"/>
              </a:rPr>
              <a:t>đùi</a:t>
            </a:r>
            <a:r>
              <a:rPr lang="en-US" sz="4000" dirty="0" smtClean="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mông</a:t>
            </a:r>
            <a:endParaRPr lang="en-US" sz="4000" dirty="0">
              <a:solidFill>
                <a:srgbClr val="FF0000"/>
              </a:solidFill>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9978887" y="4213162"/>
            <a:ext cx="2058436" cy="2197371"/>
            <a:chOff x="9978887" y="4213162"/>
            <a:chExt cx="2058436" cy="2197371"/>
          </a:xfrm>
        </p:grpSpPr>
        <p:pic>
          <p:nvPicPr>
            <p:cNvPr id="10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8887" y="4213162"/>
              <a:ext cx="2058436" cy="21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0332245" y="4859096"/>
              <a:ext cx="1342920" cy="1342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グループ化 158"/>
          <p:cNvGrpSpPr/>
          <p:nvPr/>
        </p:nvGrpSpPr>
        <p:grpSpPr>
          <a:xfrm>
            <a:off x="10832107" y="4931311"/>
            <a:ext cx="330024" cy="1172551"/>
            <a:chOff x="5556000" y="543545"/>
            <a:chExt cx="1080000" cy="5770911"/>
          </a:xfrm>
          <a:effectLst/>
        </p:grpSpPr>
        <p:grpSp>
          <p:nvGrpSpPr>
            <p:cNvPr id="17" name="グループ化 152"/>
            <p:cNvGrpSpPr/>
            <p:nvPr/>
          </p:nvGrpSpPr>
          <p:grpSpPr>
            <a:xfrm>
              <a:off x="5556000" y="543545"/>
              <a:ext cx="1080000" cy="5770911"/>
              <a:chOff x="5556000" y="543545"/>
              <a:chExt cx="1080000" cy="577091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19" name="二等辺三角形 149"/>
              <p:cNvSpPr/>
              <p:nvPr/>
            </p:nvSpPr>
            <p:spPr>
              <a:xfrm flipV="1">
                <a:off x="5735600" y="3434456"/>
                <a:ext cx="720000" cy="2880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フリーフォーム 151"/>
              <p:cNvSpPr/>
              <p:nvPr/>
            </p:nvSpPr>
            <p:spPr>
              <a:xfrm>
                <a:off x="5556000" y="543545"/>
                <a:ext cx="1080000" cy="3425455"/>
              </a:xfrm>
              <a:custGeom>
                <a:avLst/>
                <a:gdLst>
                  <a:gd name="connsiteX0" fmla="*/ 539600 w 1080000"/>
                  <a:gd name="connsiteY0" fmla="*/ 0 h 3425455"/>
                  <a:gd name="connsiteX1" fmla="*/ 844585 w 1080000"/>
                  <a:gd name="connsiteY1" fmla="*/ 2439878 h 3425455"/>
                  <a:gd name="connsiteX2" fmla="*/ 921838 w 1080000"/>
                  <a:gd name="connsiteY2" fmla="*/ 2503617 h 3425455"/>
                  <a:gd name="connsiteX3" fmla="*/ 1080000 w 1080000"/>
                  <a:gd name="connsiteY3" fmla="*/ 2885455 h 3425455"/>
                  <a:gd name="connsiteX4" fmla="*/ 540000 w 1080000"/>
                  <a:gd name="connsiteY4" fmla="*/ 3425455 h 3425455"/>
                  <a:gd name="connsiteX5" fmla="*/ 0 w 1080000"/>
                  <a:gd name="connsiteY5" fmla="*/ 2885455 h 3425455"/>
                  <a:gd name="connsiteX6" fmla="*/ 158163 w 1080000"/>
                  <a:gd name="connsiteY6" fmla="*/ 2503617 h 3425455"/>
                  <a:gd name="connsiteX7" fmla="*/ 234524 w 1080000"/>
                  <a:gd name="connsiteY7" fmla="*/ 2440614 h 34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3425455">
                    <a:moveTo>
                      <a:pt x="539600" y="0"/>
                    </a:moveTo>
                    <a:lnTo>
                      <a:pt x="844585" y="2439878"/>
                    </a:lnTo>
                    <a:lnTo>
                      <a:pt x="921838" y="2503617"/>
                    </a:lnTo>
                    <a:cubicBezTo>
                      <a:pt x="1019559" y="2601338"/>
                      <a:pt x="1080000" y="2736338"/>
                      <a:pt x="1080000" y="2885455"/>
                    </a:cubicBezTo>
                    <a:cubicBezTo>
                      <a:pt x="1080000" y="3183689"/>
                      <a:pt x="838234" y="3425455"/>
                      <a:pt x="540000" y="3425455"/>
                    </a:cubicBezTo>
                    <a:cubicBezTo>
                      <a:pt x="241766" y="3425455"/>
                      <a:pt x="0" y="3183689"/>
                      <a:pt x="0" y="2885455"/>
                    </a:cubicBezTo>
                    <a:cubicBezTo>
                      <a:pt x="0" y="2736338"/>
                      <a:pt x="60442" y="2601338"/>
                      <a:pt x="158163" y="2503617"/>
                    </a:cubicBezTo>
                    <a:lnTo>
                      <a:pt x="234524" y="2440614"/>
                    </a:ln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フリーフォーム 157"/>
            <p:cNvSpPr/>
            <p:nvPr/>
          </p:nvSpPr>
          <p:spPr>
            <a:xfrm>
              <a:off x="5610000" y="969802"/>
              <a:ext cx="972000" cy="2945198"/>
            </a:xfrm>
            <a:custGeom>
              <a:avLst/>
              <a:gdLst>
                <a:gd name="connsiteX0" fmla="*/ 485600 w 972000"/>
                <a:gd name="connsiteY0" fmla="*/ 0 h 2945198"/>
                <a:gd name="connsiteX1" fmla="*/ 733698 w 972000"/>
                <a:gd name="connsiteY1" fmla="*/ 2043157 h 2945198"/>
                <a:gd name="connsiteX2" fmla="*/ 757727 w 972000"/>
                <a:gd name="connsiteY2" fmla="*/ 2056199 h 2945198"/>
                <a:gd name="connsiteX3" fmla="*/ 972000 w 972000"/>
                <a:gd name="connsiteY3" fmla="*/ 2459198 h 2945198"/>
                <a:gd name="connsiteX4" fmla="*/ 486000 w 972000"/>
                <a:gd name="connsiteY4" fmla="*/ 2945198 h 2945198"/>
                <a:gd name="connsiteX5" fmla="*/ 0 w 972000"/>
                <a:gd name="connsiteY5" fmla="*/ 2459198 h 2945198"/>
                <a:gd name="connsiteX6" fmla="*/ 214273 w 972000"/>
                <a:gd name="connsiteY6" fmla="*/ 2056199 h 2945198"/>
                <a:gd name="connsiteX7" fmla="*/ 237446 w 972000"/>
                <a:gd name="connsiteY7" fmla="*/ 2043621 h 2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00" h="2945198">
                  <a:moveTo>
                    <a:pt x="485600" y="0"/>
                  </a:moveTo>
                  <a:lnTo>
                    <a:pt x="733698" y="2043157"/>
                  </a:lnTo>
                  <a:lnTo>
                    <a:pt x="757727" y="2056199"/>
                  </a:lnTo>
                  <a:cubicBezTo>
                    <a:pt x="887004" y="2143537"/>
                    <a:pt x="972000" y="2291442"/>
                    <a:pt x="972000" y="2459198"/>
                  </a:cubicBezTo>
                  <a:cubicBezTo>
                    <a:pt x="972000" y="2727608"/>
                    <a:pt x="754410" y="2945198"/>
                    <a:pt x="486000" y="2945198"/>
                  </a:cubicBezTo>
                  <a:cubicBezTo>
                    <a:pt x="217590" y="2945198"/>
                    <a:pt x="0" y="2727608"/>
                    <a:pt x="0" y="2459198"/>
                  </a:cubicBezTo>
                  <a:cubicBezTo>
                    <a:pt x="0" y="2291442"/>
                    <a:pt x="84996" y="2143537"/>
                    <a:pt x="214273" y="2056199"/>
                  </a:cubicBezTo>
                  <a:lnTo>
                    <a:pt x="237446" y="204362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10000" fill="hold"/>
                                        <p:tgtEl>
                                          <p:spTgt spid="16"/>
                                        </p:tgtEl>
                                        <p:attrNameLst>
                                          <p:attrName>r</p:attrName>
                                        </p:attrNameLst>
                                      </p:cBhvr>
                                    </p:animRot>
                                  </p:childTnLst>
                                  <p:subTnLst>
                                    <p:audio>
                                      <p:cMediaNode vol="95000">
                                        <p:cTn display="1" masterRel="sameClick">
                                          <p:stCondLst>
                                            <p:cond evt="begin" delay="0">
                                              <p:tn val="11"/>
                                            </p:cond>
                                          </p:stCondLst>
                                          <p:endCondLst>
                                            <p:cond evt="onStopAudio" delay="0">
                                              <p:tgtEl>
                                                <p:sldTgt/>
                                              </p:tgtEl>
                                            </p:cond>
                                          </p:endCondLst>
                                        </p:cTn>
                                        <p:tgtEl>
                                          <p:sndTgt r:embed="rId2" name="10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000" fill="hold">
                                          <p:stCondLst>
                                            <p:cond delay="0"/>
                                          </p:stCondLst>
                                        </p:cTn>
                                        <p:tgtEl>
                                          <p:spTgt spid="2"/>
                                        </p:tgtEl>
                                        <p:attrNameLst>
                                          <p:attrName>style.visibility</p:attrName>
                                        </p:attrNameLst>
                                      </p:cBhvr>
                                      <p:to>
                                        <p:strVal val="visible"/>
                                      </p:to>
                                    </p:set>
                                    <p:animEffect transition="in" filter="barn(inVertical)">
                                      <p:cBhvr>
                                        <p:cTn id="17" dur="1000"/>
                                        <p:tgtEl>
                                          <p:spTgt spid="2"/>
                                        </p:tgtEl>
                                      </p:cBhvr>
                                    </p:animEffect>
                                  </p:childTnLst>
                                  <p:subTnLst>
                                    <p:audio>
                                      <p:cMediaNode vol="91000">
                                        <p:cTn display="1" masterRel="sameClick">
                                          <p:stCondLst>
                                            <p:cond evt="begin" delay="0">
                                              <p:tn val="15"/>
                                            </p:cond>
                                          </p:stCondLst>
                                          <p:endCondLst>
                                            <p:cond evt="onStopAudio" delay="0">
                                              <p:tgtEl>
                                                <p:sldTgt/>
                                              </p:tgtEl>
                                            </p:cond>
                                          </p:endCondLst>
                                        </p:cTn>
                                        <p:tgtEl>
                                          <p:sndTgt r:embed="rId3" name="vỗ tay 2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1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sz="4000" b="1" dirty="0"/>
              <a:t>2. Ai được phép chạm, sờ vào cơ thể con</a:t>
            </a:r>
            <a:r>
              <a:rPr lang="vi-VN" sz="4000" dirty="0"/>
              <a:t>?</a:t>
            </a:r>
            <a:endParaRPr lang="en-US" sz="4000" dirty="0"/>
          </a:p>
        </p:txBody>
      </p:sp>
      <p:sp>
        <p:nvSpPr>
          <p:cNvPr id="3" name="Content Placeholder 2"/>
          <p:cNvSpPr>
            <a:spLocks noGrp="1"/>
          </p:cNvSpPr>
          <p:nvPr>
            <p:ph idx="1"/>
          </p:nvPr>
        </p:nvSpPr>
        <p:spPr>
          <a:xfrm>
            <a:off x="1171978" y="1825625"/>
            <a:ext cx="9955368" cy="2656223"/>
          </a:xfrm>
        </p:spPr>
        <p:txBody>
          <a:bodyPr>
            <a:noAutofit/>
          </a:bodyPr>
          <a:lstStyle/>
          <a:p>
            <a:pPr marL="0" indent="0" algn="ctr">
              <a:lnSpc>
                <a:spcPct val="120000"/>
              </a:lnSpc>
              <a:buNone/>
            </a:pPr>
            <a:r>
              <a:rPr lang="en-US" sz="4000" dirty="0" smtClean="0">
                <a:latin typeface="Times New Roman" panose="02020603050405020304" pitchFamily="18" charset="0"/>
                <a:cs typeface="Times New Roman" panose="02020603050405020304" pitchFamily="18" charset="0"/>
              </a:rPr>
              <a:t>A</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Ba mẹ, ông bà, anh em ruột có thể chạm vào 1 số bộ phận trên cơ thể trừ khu vực đồ </a:t>
            </a:r>
            <a:r>
              <a:rPr lang="vi-VN" sz="4000" dirty="0" smtClean="0">
                <a:latin typeface="Times New Roman" panose="02020603050405020304" pitchFamily="18" charset="0"/>
                <a:cs typeface="Times New Roman" panose="02020603050405020304" pitchFamily="18" charset="0"/>
              </a:rPr>
              <a:t>ló</a:t>
            </a:r>
            <a:r>
              <a:rPr lang="en-US" sz="4000" dirty="0" smtClean="0">
                <a:latin typeface="Times New Roman" panose="02020603050405020304" pitchFamily="18" charset="0"/>
                <a:cs typeface="Times New Roman" panose="02020603050405020304" pitchFamily="18" charset="0"/>
              </a:rPr>
              <a:t>t</a:t>
            </a:r>
            <a:endParaRPr lang="en-US" sz="4000" dirty="0">
              <a:latin typeface="Times New Roman" panose="02020603050405020304" pitchFamily="18" charset="0"/>
              <a:cs typeface="Times New Roman" panose="02020603050405020304" pitchFamily="18" charset="0"/>
            </a:endParaRPr>
          </a:p>
          <a:p>
            <a:pPr marL="0" indent="0" algn="ctr">
              <a:lnSpc>
                <a:spcPct val="120000"/>
              </a:lnSpc>
              <a:buNone/>
            </a:pPr>
            <a:r>
              <a:rPr lang="en-US" sz="4000" dirty="0" smtClean="0">
                <a:latin typeface="Times New Roman" panose="02020603050405020304" pitchFamily="18" charset="0"/>
                <a:cs typeface="Times New Roman" panose="02020603050405020304" pitchFamily="18" charset="0"/>
              </a:rPr>
              <a:t>B.</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Ba mẹ, anh em ruột có thể chạm vào 1 số bộ phận trên cơ thể </a:t>
            </a:r>
            <a:endParaRPr 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1223492" y="1978255"/>
            <a:ext cx="9800823" cy="1323439"/>
          </a:xfrm>
          <a:prstGeom prst="rect">
            <a:avLst/>
          </a:prstGeom>
          <a:solidFill>
            <a:schemeClr val="accent2">
              <a:lumMod val="40000"/>
              <a:lumOff val="60000"/>
            </a:schemeClr>
          </a:solidFill>
        </p:spPr>
        <p:txBody>
          <a:bodyPr wrap="square">
            <a:spAutoFit/>
          </a:bodyPr>
          <a:lstStyle/>
          <a:p>
            <a:pPr algn="ctr"/>
            <a:r>
              <a:rPr lang="en-US" sz="4000" dirty="0" smtClean="0">
                <a:solidFill>
                  <a:srgbClr val="FF0000"/>
                </a:solidFill>
                <a:latin typeface="+mj-lt"/>
              </a:rPr>
              <a:t>A.</a:t>
            </a:r>
            <a:r>
              <a:rPr lang="vi-VN" sz="4000" dirty="0" smtClean="0">
                <a:solidFill>
                  <a:srgbClr val="FF0000"/>
                </a:solidFill>
                <a:latin typeface="+mj-lt"/>
              </a:rPr>
              <a:t> </a:t>
            </a:r>
            <a:r>
              <a:rPr lang="vi-VN" sz="4000" dirty="0">
                <a:solidFill>
                  <a:srgbClr val="FF0000"/>
                </a:solidFill>
                <a:latin typeface="+mj-lt"/>
              </a:rPr>
              <a:t>Ba mẹ, ông bà, anh em ruột có thể chạm vào 1 số bộ phận trên cơ thể trừ khu vực đồ lót</a:t>
            </a:r>
          </a:p>
        </p:txBody>
      </p:sp>
      <p:grpSp>
        <p:nvGrpSpPr>
          <p:cNvPr id="14" name="Group 13"/>
          <p:cNvGrpSpPr/>
          <p:nvPr/>
        </p:nvGrpSpPr>
        <p:grpSpPr>
          <a:xfrm>
            <a:off x="9994127" y="4481767"/>
            <a:ext cx="2058436" cy="2197371"/>
            <a:chOff x="9978887" y="4213162"/>
            <a:chExt cx="2058436" cy="2197371"/>
          </a:xfrm>
        </p:grpSpPr>
        <p:pic>
          <p:nvPicPr>
            <p:cNvPr id="10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8887" y="4213162"/>
              <a:ext cx="2058436" cy="21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10332245" y="4859096"/>
              <a:ext cx="1342920" cy="1342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グループ化 158"/>
          <p:cNvGrpSpPr/>
          <p:nvPr/>
        </p:nvGrpSpPr>
        <p:grpSpPr>
          <a:xfrm>
            <a:off x="10827662" y="5194836"/>
            <a:ext cx="330024" cy="1172551"/>
            <a:chOff x="5556000" y="543545"/>
            <a:chExt cx="1080000" cy="5770911"/>
          </a:xfrm>
          <a:effectLst/>
        </p:grpSpPr>
        <p:grpSp>
          <p:nvGrpSpPr>
            <p:cNvPr id="17" name="グループ化 152"/>
            <p:cNvGrpSpPr/>
            <p:nvPr/>
          </p:nvGrpSpPr>
          <p:grpSpPr>
            <a:xfrm>
              <a:off x="5556000" y="543545"/>
              <a:ext cx="1080000" cy="5770911"/>
              <a:chOff x="5556000" y="543545"/>
              <a:chExt cx="1080000" cy="577091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19" name="二等辺三角形 149"/>
              <p:cNvSpPr/>
              <p:nvPr/>
            </p:nvSpPr>
            <p:spPr>
              <a:xfrm flipV="1">
                <a:off x="5735600" y="3434456"/>
                <a:ext cx="720000" cy="2880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フリーフォーム 151"/>
              <p:cNvSpPr/>
              <p:nvPr/>
            </p:nvSpPr>
            <p:spPr>
              <a:xfrm>
                <a:off x="5556000" y="543545"/>
                <a:ext cx="1080000" cy="3425455"/>
              </a:xfrm>
              <a:custGeom>
                <a:avLst/>
                <a:gdLst>
                  <a:gd name="connsiteX0" fmla="*/ 539600 w 1080000"/>
                  <a:gd name="connsiteY0" fmla="*/ 0 h 3425455"/>
                  <a:gd name="connsiteX1" fmla="*/ 844585 w 1080000"/>
                  <a:gd name="connsiteY1" fmla="*/ 2439878 h 3425455"/>
                  <a:gd name="connsiteX2" fmla="*/ 921838 w 1080000"/>
                  <a:gd name="connsiteY2" fmla="*/ 2503617 h 3425455"/>
                  <a:gd name="connsiteX3" fmla="*/ 1080000 w 1080000"/>
                  <a:gd name="connsiteY3" fmla="*/ 2885455 h 3425455"/>
                  <a:gd name="connsiteX4" fmla="*/ 540000 w 1080000"/>
                  <a:gd name="connsiteY4" fmla="*/ 3425455 h 3425455"/>
                  <a:gd name="connsiteX5" fmla="*/ 0 w 1080000"/>
                  <a:gd name="connsiteY5" fmla="*/ 2885455 h 3425455"/>
                  <a:gd name="connsiteX6" fmla="*/ 158163 w 1080000"/>
                  <a:gd name="connsiteY6" fmla="*/ 2503617 h 3425455"/>
                  <a:gd name="connsiteX7" fmla="*/ 234524 w 1080000"/>
                  <a:gd name="connsiteY7" fmla="*/ 2440614 h 34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3425455">
                    <a:moveTo>
                      <a:pt x="539600" y="0"/>
                    </a:moveTo>
                    <a:lnTo>
                      <a:pt x="844585" y="2439878"/>
                    </a:lnTo>
                    <a:lnTo>
                      <a:pt x="921838" y="2503617"/>
                    </a:lnTo>
                    <a:cubicBezTo>
                      <a:pt x="1019559" y="2601338"/>
                      <a:pt x="1080000" y="2736338"/>
                      <a:pt x="1080000" y="2885455"/>
                    </a:cubicBezTo>
                    <a:cubicBezTo>
                      <a:pt x="1080000" y="3183689"/>
                      <a:pt x="838234" y="3425455"/>
                      <a:pt x="540000" y="3425455"/>
                    </a:cubicBezTo>
                    <a:cubicBezTo>
                      <a:pt x="241766" y="3425455"/>
                      <a:pt x="0" y="3183689"/>
                      <a:pt x="0" y="2885455"/>
                    </a:cubicBezTo>
                    <a:cubicBezTo>
                      <a:pt x="0" y="2736338"/>
                      <a:pt x="60442" y="2601338"/>
                      <a:pt x="158163" y="2503617"/>
                    </a:cubicBezTo>
                    <a:lnTo>
                      <a:pt x="234524" y="2440614"/>
                    </a:ln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フリーフォーム 157"/>
            <p:cNvSpPr/>
            <p:nvPr/>
          </p:nvSpPr>
          <p:spPr>
            <a:xfrm>
              <a:off x="5610000" y="969802"/>
              <a:ext cx="972000" cy="2945198"/>
            </a:xfrm>
            <a:custGeom>
              <a:avLst/>
              <a:gdLst>
                <a:gd name="connsiteX0" fmla="*/ 485600 w 972000"/>
                <a:gd name="connsiteY0" fmla="*/ 0 h 2945198"/>
                <a:gd name="connsiteX1" fmla="*/ 733698 w 972000"/>
                <a:gd name="connsiteY1" fmla="*/ 2043157 h 2945198"/>
                <a:gd name="connsiteX2" fmla="*/ 757727 w 972000"/>
                <a:gd name="connsiteY2" fmla="*/ 2056199 h 2945198"/>
                <a:gd name="connsiteX3" fmla="*/ 972000 w 972000"/>
                <a:gd name="connsiteY3" fmla="*/ 2459198 h 2945198"/>
                <a:gd name="connsiteX4" fmla="*/ 486000 w 972000"/>
                <a:gd name="connsiteY4" fmla="*/ 2945198 h 2945198"/>
                <a:gd name="connsiteX5" fmla="*/ 0 w 972000"/>
                <a:gd name="connsiteY5" fmla="*/ 2459198 h 2945198"/>
                <a:gd name="connsiteX6" fmla="*/ 214273 w 972000"/>
                <a:gd name="connsiteY6" fmla="*/ 2056199 h 2945198"/>
                <a:gd name="connsiteX7" fmla="*/ 237446 w 972000"/>
                <a:gd name="connsiteY7" fmla="*/ 2043621 h 2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00" h="2945198">
                  <a:moveTo>
                    <a:pt x="485600" y="0"/>
                  </a:moveTo>
                  <a:lnTo>
                    <a:pt x="733698" y="2043157"/>
                  </a:lnTo>
                  <a:lnTo>
                    <a:pt x="757727" y="2056199"/>
                  </a:lnTo>
                  <a:cubicBezTo>
                    <a:pt x="887004" y="2143537"/>
                    <a:pt x="972000" y="2291442"/>
                    <a:pt x="972000" y="2459198"/>
                  </a:cubicBezTo>
                  <a:cubicBezTo>
                    <a:pt x="972000" y="2727608"/>
                    <a:pt x="754410" y="2945198"/>
                    <a:pt x="486000" y="2945198"/>
                  </a:cubicBezTo>
                  <a:cubicBezTo>
                    <a:pt x="217590" y="2945198"/>
                    <a:pt x="0" y="2727608"/>
                    <a:pt x="0" y="2459198"/>
                  </a:cubicBezTo>
                  <a:cubicBezTo>
                    <a:pt x="0" y="2291442"/>
                    <a:pt x="84996" y="2143537"/>
                    <a:pt x="214273" y="2056199"/>
                  </a:cubicBezTo>
                  <a:lnTo>
                    <a:pt x="237446" y="204362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10000" fill="hold"/>
                                        <p:tgtEl>
                                          <p:spTgt spid="16"/>
                                        </p:tgtEl>
                                        <p:attrNameLst>
                                          <p:attrName>r</p:attrName>
                                        </p:attrNameLst>
                                      </p:cBhvr>
                                    </p:animRot>
                                  </p:childTnLst>
                                  <p:subTnLst>
                                    <p:audio>
                                      <p:cMediaNode vol="90000">
                                        <p:cTn display="1" masterRel="sameClick">
                                          <p:stCondLst>
                                            <p:cond evt="begin" delay="0">
                                              <p:tn val="21"/>
                                            </p:cond>
                                          </p:stCondLst>
                                          <p:endCondLst>
                                            <p:cond evt="onStopAudio" delay="0">
                                              <p:tgtEl>
                                                <p:sldTgt/>
                                              </p:tgtEl>
                                            </p:cond>
                                          </p:endCondLst>
                                        </p:cTn>
                                        <p:tgtEl>
                                          <p:sndTgt r:embed="rId2" name="10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subTnLst>
                                    <p:audio>
                                      <p:cMediaNode vol="99000">
                                        <p:cTn display="1" masterRel="sameClick">
                                          <p:stCondLst>
                                            <p:cond evt="begin" delay="0">
                                              <p:tn val="25"/>
                                            </p:cond>
                                          </p:stCondLst>
                                          <p:endCondLst>
                                            <p:cond evt="onStopAudio" delay="0">
                                              <p:tgtEl>
                                                <p:sldTgt/>
                                              </p:tgtEl>
                                            </p:cond>
                                          </p:endCondLst>
                                        </p:cTn>
                                        <p:tgtEl>
                                          <p:sndTgt r:embed="rId3" name="vỗ tay 2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4000" b="-7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189" y="257982"/>
            <a:ext cx="11180222" cy="6150365"/>
          </a:xfrm>
        </p:spPr>
        <p:txBody>
          <a:bodyPr>
            <a:noAutofit/>
          </a:bodyPr>
          <a:lstStyle/>
          <a:p>
            <a:pPr marL="0" indent="0">
              <a:buNone/>
            </a:pPr>
            <a:r>
              <a:rPr lang="vi-VN" sz="4800" b="1" dirty="0">
                <a:latin typeface="Times New Roman" panose="02020603050405020304" pitchFamily="18" charset="0"/>
                <a:cs typeface="Times New Roman" panose="02020603050405020304" pitchFamily="18" charset="0"/>
              </a:rPr>
              <a:t>3. Nếu con bị một người lạ ôm hôn con, con phải làm </a:t>
            </a:r>
            <a:r>
              <a:rPr lang="vi-VN" sz="4800" b="1" dirty="0" smtClean="0">
                <a:latin typeface="Times New Roman" panose="02020603050405020304" pitchFamily="18" charset="0"/>
                <a:cs typeface="Times New Roman" panose="02020603050405020304" pitchFamily="18" charset="0"/>
              </a:rPr>
              <a:t>sao?</a:t>
            </a:r>
          </a:p>
          <a:p>
            <a:pPr marL="0" indent="0">
              <a:buNone/>
            </a:pPr>
            <a:r>
              <a:rPr lang="en-US" sz="4800" dirty="0" smtClean="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Con cào, cấu, cắn để chống khỏi sự khống chế của người lạ, chạy nhanh hét to “Cứu, cứu”, rồi kể cho ba mẹ, ông bà biết sự việc</a:t>
            </a:r>
          </a:p>
          <a:p>
            <a:pPr marL="0" indent="0">
              <a:buNone/>
            </a:pPr>
            <a:endParaRPr lang="vi-VN"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B.</a:t>
            </a:r>
            <a:r>
              <a:rPr lang="vi-VN" sz="4800" dirty="0" smtClean="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Con đứng yên để người lạ ôm hôn</a:t>
            </a:r>
            <a:endParaRPr lang="en-US" sz="4800" dirty="0">
              <a:latin typeface="Times New Roman" panose="02020603050405020304" pitchFamily="18" charset="0"/>
              <a:cs typeface="Times New Roman" panose="02020603050405020304" pitchFamily="18" charset="0"/>
            </a:endParaRPr>
          </a:p>
          <a:p>
            <a:pPr marL="514350" indent="-514350">
              <a:buAutoNum type="alphaLcPeriod"/>
            </a:pPr>
            <a:endParaRPr lang="en-US" sz="4800" dirty="0">
              <a:latin typeface="Times New Roman" panose="02020603050405020304" pitchFamily="18" charset="0"/>
              <a:cs typeface="Times New Roman" panose="02020603050405020304" pitchFamily="18" charset="0"/>
            </a:endParaRPr>
          </a:p>
          <a:p>
            <a:endParaRPr lang="en-US" sz="4800" dirty="0">
              <a:latin typeface="Times New Roman" panose="02020603050405020304" pitchFamily="18" charset="0"/>
              <a:cs typeface="Times New Roman" panose="02020603050405020304" pitchFamily="18" charset="0"/>
            </a:endParaRPr>
          </a:p>
        </p:txBody>
      </p:sp>
      <p:sp>
        <p:nvSpPr>
          <p:cNvPr id="2" name="Rectangle 1"/>
          <p:cNvSpPr/>
          <p:nvPr/>
        </p:nvSpPr>
        <p:spPr>
          <a:xfrm>
            <a:off x="460998" y="1706730"/>
            <a:ext cx="11094898" cy="3046988"/>
          </a:xfrm>
          <a:prstGeom prst="rect">
            <a:avLst/>
          </a:prstGeom>
          <a:solidFill>
            <a:schemeClr val="accent2">
              <a:lumMod val="40000"/>
              <a:lumOff val="60000"/>
            </a:schemeClr>
          </a:solidFill>
        </p:spPr>
        <p:txBody>
          <a:bodyPr wrap="square">
            <a:spAutoFit/>
          </a:bodyPr>
          <a:lstStyle/>
          <a:p>
            <a:r>
              <a:rPr lang="en-US" sz="4800" dirty="0">
                <a:solidFill>
                  <a:srgbClr val="FF0000"/>
                </a:solidFill>
                <a:latin typeface="Times New Roman" panose="02020603050405020304" pitchFamily="18" charset="0"/>
                <a:cs typeface="Times New Roman" panose="02020603050405020304" pitchFamily="18" charset="0"/>
              </a:rPr>
              <a:t>A</a:t>
            </a:r>
            <a:r>
              <a:rPr lang="en-US" sz="4800" dirty="0" smtClean="0">
                <a:solidFill>
                  <a:srgbClr val="FF0000"/>
                </a:solidFill>
                <a:latin typeface="+mj-lt"/>
              </a:rPr>
              <a:t>.</a:t>
            </a:r>
            <a:r>
              <a:rPr lang="vi-VN" sz="4800" dirty="0" smtClean="0">
                <a:solidFill>
                  <a:srgbClr val="FF0000"/>
                </a:solidFill>
                <a:latin typeface="+mj-lt"/>
              </a:rPr>
              <a:t>Con </a:t>
            </a:r>
            <a:r>
              <a:rPr lang="vi-VN" sz="4800" dirty="0">
                <a:solidFill>
                  <a:srgbClr val="FF0000"/>
                </a:solidFill>
                <a:latin typeface="+mj-lt"/>
              </a:rPr>
              <a:t>cào, cấu, cắn để chống khỏi sự khống chế của người lạ, chạy nhanh hét to “Cứu, cứu”, rồi kể cho ba mẹ, ông bà biết sự việc</a:t>
            </a:r>
          </a:p>
        </p:txBody>
      </p:sp>
      <p:grpSp>
        <p:nvGrpSpPr>
          <p:cNvPr id="4" name="Group 3"/>
          <p:cNvGrpSpPr/>
          <p:nvPr/>
        </p:nvGrpSpPr>
        <p:grpSpPr>
          <a:xfrm>
            <a:off x="9995097" y="4517647"/>
            <a:ext cx="2058436" cy="2197371"/>
            <a:chOff x="9978887" y="4213162"/>
            <a:chExt cx="2058436" cy="2197371"/>
          </a:xfrm>
        </p:grpSpPr>
        <p:pic>
          <p:nvPicPr>
            <p:cNvPr id="5"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8887" y="4213162"/>
              <a:ext cx="2058436" cy="21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0332245" y="4859096"/>
              <a:ext cx="1342920" cy="1342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グループ化 158"/>
          <p:cNvGrpSpPr/>
          <p:nvPr/>
        </p:nvGrpSpPr>
        <p:grpSpPr>
          <a:xfrm>
            <a:off x="10848317" y="5235796"/>
            <a:ext cx="330024" cy="1172551"/>
            <a:chOff x="5556000" y="543545"/>
            <a:chExt cx="1080000" cy="5770911"/>
          </a:xfrm>
          <a:effectLst/>
        </p:grpSpPr>
        <p:grpSp>
          <p:nvGrpSpPr>
            <p:cNvPr id="8" name="グループ化 152"/>
            <p:cNvGrpSpPr/>
            <p:nvPr/>
          </p:nvGrpSpPr>
          <p:grpSpPr>
            <a:xfrm>
              <a:off x="5556000" y="543545"/>
              <a:ext cx="1080000" cy="5770911"/>
              <a:chOff x="5556000" y="543545"/>
              <a:chExt cx="1080000" cy="577091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10" name="二等辺三角形 149"/>
              <p:cNvSpPr/>
              <p:nvPr/>
            </p:nvSpPr>
            <p:spPr>
              <a:xfrm flipV="1">
                <a:off x="5735600" y="3434456"/>
                <a:ext cx="720000" cy="2880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フリーフォーム 151"/>
              <p:cNvSpPr/>
              <p:nvPr/>
            </p:nvSpPr>
            <p:spPr>
              <a:xfrm>
                <a:off x="5556000" y="543545"/>
                <a:ext cx="1080000" cy="3425455"/>
              </a:xfrm>
              <a:custGeom>
                <a:avLst/>
                <a:gdLst>
                  <a:gd name="connsiteX0" fmla="*/ 539600 w 1080000"/>
                  <a:gd name="connsiteY0" fmla="*/ 0 h 3425455"/>
                  <a:gd name="connsiteX1" fmla="*/ 844585 w 1080000"/>
                  <a:gd name="connsiteY1" fmla="*/ 2439878 h 3425455"/>
                  <a:gd name="connsiteX2" fmla="*/ 921838 w 1080000"/>
                  <a:gd name="connsiteY2" fmla="*/ 2503617 h 3425455"/>
                  <a:gd name="connsiteX3" fmla="*/ 1080000 w 1080000"/>
                  <a:gd name="connsiteY3" fmla="*/ 2885455 h 3425455"/>
                  <a:gd name="connsiteX4" fmla="*/ 540000 w 1080000"/>
                  <a:gd name="connsiteY4" fmla="*/ 3425455 h 3425455"/>
                  <a:gd name="connsiteX5" fmla="*/ 0 w 1080000"/>
                  <a:gd name="connsiteY5" fmla="*/ 2885455 h 3425455"/>
                  <a:gd name="connsiteX6" fmla="*/ 158163 w 1080000"/>
                  <a:gd name="connsiteY6" fmla="*/ 2503617 h 3425455"/>
                  <a:gd name="connsiteX7" fmla="*/ 234524 w 1080000"/>
                  <a:gd name="connsiteY7" fmla="*/ 2440614 h 34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3425455">
                    <a:moveTo>
                      <a:pt x="539600" y="0"/>
                    </a:moveTo>
                    <a:lnTo>
                      <a:pt x="844585" y="2439878"/>
                    </a:lnTo>
                    <a:lnTo>
                      <a:pt x="921838" y="2503617"/>
                    </a:lnTo>
                    <a:cubicBezTo>
                      <a:pt x="1019559" y="2601338"/>
                      <a:pt x="1080000" y="2736338"/>
                      <a:pt x="1080000" y="2885455"/>
                    </a:cubicBezTo>
                    <a:cubicBezTo>
                      <a:pt x="1080000" y="3183689"/>
                      <a:pt x="838234" y="3425455"/>
                      <a:pt x="540000" y="3425455"/>
                    </a:cubicBezTo>
                    <a:cubicBezTo>
                      <a:pt x="241766" y="3425455"/>
                      <a:pt x="0" y="3183689"/>
                      <a:pt x="0" y="2885455"/>
                    </a:cubicBezTo>
                    <a:cubicBezTo>
                      <a:pt x="0" y="2736338"/>
                      <a:pt x="60442" y="2601338"/>
                      <a:pt x="158163" y="2503617"/>
                    </a:cubicBezTo>
                    <a:lnTo>
                      <a:pt x="234524" y="2440614"/>
                    </a:ln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フリーフォーム 157"/>
            <p:cNvSpPr/>
            <p:nvPr/>
          </p:nvSpPr>
          <p:spPr>
            <a:xfrm>
              <a:off x="5610000" y="969802"/>
              <a:ext cx="972000" cy="2945198"/>
            </a:xfrm>
            <a:custGeom>
              <a:avLst/>
              <a:gdLst>
                <a:gd name="connsiteX0" fmla="*/ 485600 w 972000"/>
                <a:gd name="connsiteY0" fmla="*/ 0 h 2945198"/>
                <a:gd name="connsiteX1" fmla="*/ 733698 w 972000"/>
                <a:gd name="connsiteY1" fmla="*/ 2043157 h 2945198"/>
                <a:gd name="connsiteX2" fmla="*/ 757727 w 972000"/>
                <a:gd name="connsiteY2" fmla="*/ 2056199 h 2945198"/>
                <a:gd name="connsiteX3" fmla="*/ 972000 w 972000"/>
                <a:gd name="connsiteY3" fmla="*/ 2459198 h 2945198"/>
                <a:gd name="connsiteX4" fmla="*/ 486000 w 972000"/>
                <a:gd name="connsiteY4" fmla="*/ 2945198 h 2945198"/>
                <a:gd name="connsiteX5" fmla="*/ 0 w 972000"/>
                <a:gd name="connsiteY5" fmla="*/ 2459198 h 2945198"/>
                <a:gd name="connsiteX6" fmla="*/ 214273 w 972000"/>
                <a:gd name="connsiteY6" fmla="*/ 2056199 h 2945198"/>
                <a:gd name="connsiteX7" fmla="*/ 237446 w 972000"/>
                <a:gd name="connsiteY7" fmla="*/ 2043621 h 2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00" h="2945198">
                  <a:moveTo>
                    <a:pt x="485600" y="0"/>
                  </a:moveTo>
                  <a:lnTo>
                    <a:pt x="733698" y="2043157"/>
                  </a:lnTo>
                  <a:lnTo>
                    <a:pt x="757727" y="2056199"/>
                  </a:lnTo>
                  <a:cubicBezTo>
                    <a:pt x="887004" y="2143537"/>
                    <a:pt x="972000" y="2291442"/>
                    <a:pt x="972000" y="2459198"/>
                  </a:cubicBezTo>
                  <a:cubicBezTo>
                    <a:pt x="972000" y="2727608"/>
                    <a:pt x="754410" y="2945198"/>
                    <a:pt x="486000" y="2945198"/>
                  </a:cubicBezTo>
                  <a:cubicBezTo>
                    <a:pt x="217590" y="2945198"/>
                    <a:pt x="0" y="2727608"/>
                    <a:pt x="0" y="2459198"/>
                  </a:cubicBezTo>
                  <a:cubicBezTo>
                    <a:pt x="0" y="2291442"/>
                    <a:pt x="84996" y="2143537"/>
                    <a:pt x="214273" y="2056199"/>
                  </a:cubicBezTo>
                  <a:lnTo>
                    <a:pt x="237446" y="204362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10000" fill="hold"/>
                                        <p:tgtEl>
                                          <p:spTgt spid="7"/>
                                        </p:tgtEl>
                                        <p:attrNameLst>
                                          <p:attrName>r</p:attrName>
                                        </p:attrNameLst>
                                      </p:cBhvr>
                                    </p:animRot>
                                  </p:childTnLst>
                                  <p:subTnLst>
                                    <p:audio>
                                      <p:cMediaNode vol="94000">
                                        <p:cTn display="1" masterRel="sameClick">
                                          <p:stCondLst>
                                            <p:cond evt="begin" delay="0">
                                              <p:tn val="23"/>
                                            </p:cond>
                                          </p:stCondLst>
                                          <p:endCondLst>
                                            <p:cond evt="onStopAudio" delay="0">
                                              <p:tgtEl>
                                                <p:sldTgt/>
                                              </p:tgtEl>
                                            </p:cond>
                                          </p:endCondLst>
                                        </p:cTn>
                                        <p:tgtEl>
                                          <p:sndTgt r:embed="rId2" name="10s.wav"/>
                                        </p:tgtEl>
                                      </p:cMediaNode>
                                    </p:audio>
                                  </p:sub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subTnLst>
                                    <p:audio>
                                      <p:cMediaNode vol="90000">
                                        <p:cTn display="1" masterRel="sameClick">
                                          <p:stCondLst>
                                            <p:cond evt="begin" delay="0">
                                              <p:tn val="27"/>
                                            </p:cond>
                                          </p:stCondLst>
                                          <p:endCondLst>
                                            <p:cond evt="onStopAudio" delay="0">
                                              <p:tgtEl>
                                                <p:sldTgt/>
                                              </p:tgtEl>
                                            </p:cond>
                                          </p:endCondLst>
                                        </p:cTn>
                                        <p:tgtEl>
                                          <p:sndTgt r:embed="rId3" name="vỗ tay 2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câu"/>
          <p:cNvSpPr>
            <a:spLocks noGrp="1"/>
          </p:cNvSpPr>
          <p:nvPr>
            <p:ph idx="1"/>
          </p:nvPr>
        </p:nvSpPr>
        <p:spPr>
          <a:xfrm>
            <a:off x="641284" y="553324"/>
            <a:ext cx="10515600" cy="4351338"/>
          </a:xfrm>
        </p:spPr>
        <p:txBody>
          <a:bodyPr>
            <a:noAutofit/>
          </a:bodyPr>
          <a:lstStyle/>
          <a:p>
            <a:pPr marL="0" indent="0">
              <a:buNone/>
            </a:pPr>
            <a:r>
              <a:rPr lang="vi-VN" sz="4800" b="1" dirty="0">
                <a:latin typeface="Times New Roman" panose="02020603050405020304" pitchFamily="18" charset="0"/>
                <a:cs typeface="Times New Roman" panose="02020603050405020304" pitchFamily="18" charset="0"/>
              </a:rPr>
              <a:t>4. Khi thay đồ con thay ở đâu và phải làm gì?</a:t>
            </a:r>
          </a:p>
          <a:p>
            <a:pPr marL="0" indent="0">
              <a:buNone/>
            </a:pPr>
            <a:r>
              <a:rPr lang="en-US" sz="4800" dirty="0" smtClean="0">
                <a:latin typeface="Times New Roman" panose="02020603050405020304" pitchFamily="18" charset="0"/>
                <a:cs typeface="Times New Roman" panose="02020603050405020304" pitchFamily="18" charset="0"/>
              </a:rPr>
              <a:t>A.</a:t>
            </a:r>
            <a:r>
              <a:rPr lang="vi-VN" sz="4800" dirty="0" smtClean="0">
                <a:solidFill>
                  <a:srgbClr val="FF0000"/>
                </a:solidFill>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Con thay ở trong phòng và đóng cửa lại để không cho người khác nhìn vào cơ thể con</a:t>
            </a:r>
          </a:p>
          <a:p>
            <a:pPr marL="0" indent="0">
              <a:buNone/>
            </a:pPr>
            <a:r>
              <a:rPr lang="en-US" sz="4800" dirty="0" smtClean="0">
                <a:latin typeface="Times New Roman" panose="02020603050405020304" pitchFamily="18" charset="0"/>
                <a:cs typeface="Times New Roman" panose="02020603050405020304" pitchFamily="18" charset="0"/>
              </a:rPr>
              <a:t>B.</a:t>
            </a:r>
            <a:r>
              <a:rPr lang="vi-VN" sz="4800" dirty="0" smtClean="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Con thay ở trong phòng và không đóng cửa </a:t>
            </a:r>
            <a:endParaRPr lang="en-US" sz="4800" dirty="0">
              <a:latin typeface="Times New Roman" panose="02020603050405020304" pitchFamily="18" charset="0"/>
              <a:cs typeface="Times New Roman" panose="02020603050405020304" pitchFamily="18" charset="0"/>
            </a:endParaRPr>
          </a:p>
        </p:txBody>
      </p:sp>
      <p:sp>
        <p:nvSpPr>
          <p:cNvPr id="4" name="Rectangle 3"/>
          <p:cNvSpPr/>
          <p:nvPr/>
        </p:nvSpPr>
        <p:spPr>
          <a:xfrm>
            <a:off x="641350" y="1846580"/>
            <a:ext cx="10399395" cy="2306955"/>
          </a:xfrm>
          <a:prstGeom prst="rect">
            <a:avLst/>
          </a:prstGeom>
          <a:solidFill>
            <a:schemeClr val="accent2">
              <a:lumMod val="40000"/>
              <a:lumOff val="60000"/>
            </a:schemeClr>
          </a:solidFill>
        </p:spPr>
        <p:txBody>
          <a:bodyPr wrap="square">
            <a:spAutoFit/>
          </a:bodyPr>
          <a:lstStyle/>
          <a:p>
            <a:r>
              <a:rPr lang="en-US" sz="4800" dirty="0">
                <a:solidFill>
                  <a:srgbClr val="FF0000"/>
                </a:solidFill>
                <a:latin typeface="Times New Roman" panose="02020603050405020304" pitchFamily="18" charset="0"/>
                <a:cs typeface="Times New Roman" panose="02020603050405020304" pitchFamily="18" charset="0"/>
              </a:rPr>
              <a:t>A</a:t>
            </a:r>
            <a:r>
              <a:rPr lang="en-US" sz="4800" dirty="0" smtClean="0">
                <a:solidFill>
                  <a:srgbClr val="FF0000"/>
                </a:solidFill>
                <a:latin typeface="Times New Roman" panose="02020603050405020304" pitchFamily="18" charset="0"/>
                <a:cs typeface="Times New Roman" panose="02020603050405020304" pitchFamily="18" charset="0"/>
              </a:rPr>
              <a:t>.</a:t>
            </a:r>
            <a:r>
              <a:rPr lang="vi-VN" sz="4800" dirty="0" smtClean="0">
                <a:solidFill>
                  <a:srgbClr val="FF0000"/>
                </a:solidFill>
                <a:latin typeface="Times New Roman" panose="02020603050405020304" pitchFamily="18" charset="0"/>
                <a:cs typeface="Times New Roman" panose="02020603050405020304" pitchFamily="18" charset="0"/>
              </a:rPr>
              <a:t> </a:t>
            </a:r>
            <a:r>
              <a:rPr lang="vi-VN" sz="4800" dirty="0">
                <a:solidFill>
                  <a:srgbClr val="FF0000"/>
                </a:solidFill>
                <a:latin typeface="Times New Roman" panose="02020603050405020304" pitchFamily="18" charset="0"/>
                <a:cs typeface="Times New Roman" panose="02020603050405020304" pitchFamily="18" charset="0"/>
              </a:rPr>
              <a:t>Con thay ở trong phòng và đóng cửa lại để không cho người khác nhìn vào cơ thể con</a:t>
            </a:r>
          </a:p>
        </p:txBody>
      </p:sp>
      <p:grpSp>
        <p:nvGrpSpPr>
          <p:cNvPr id="5" name="Group 4"/>
          <p:cNvGrpSpPr/>
          <p:nvPr/>
        </p:nvGrpSpPr>
        <p:grpSpPr>
          <a:xfrm>
            <a:off x="9995097" y="4517647"/>
            <a:ext cx="2058436" cy="2197371"/>
            <a:chOff x="9978887" y="4213162"/>
            <a:chExt cx="2058436" cy="2197371"/>
          </a:xfrm>
        </p:grpSpPr>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8887" y="4213162"/>
              <a:ext cx="2058436" cy="21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10332245" y="4859096"/>
              <a:ext cx="1342920" cy="1342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グループ化 158"/>
          <p:cNvGrpSpPr/>
          <p:nvPr/>
        </p:nvGrpSpPr>
        <p:grpSpPr>
          <a:xfrm>
            <a:off x="10848317" y="5235796"/>
            <a:ext cx="330024" cy="1172551"/>
            <a:chOff x="5556000" y="543545"/>
            <a:chExt cx="1080000" cy="5770911"/>
          </a:xfrm>
          <a:effectLst/>
        </p:grpSpPr>
        <p:grpSp>
          <p:nvGrpSpPr>
            <p:cNvPr id="9" name="グループ化 152"/>
            <p:cNvGrpSpPr/>
            <p:nvPr/>
          </p:nvGrpSpPr>
          <p:grpSpPr>
            <a:xfrm>
              <a:off x="5556000" y="543545"/>
              <a:ext cx="1080000" cy="5770911"/>
              <a:chOff x="5556000" y="543545"/>
              <a:chExt cx="1080000" cy="577091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11" name="二等辺三角形 149"/>
              <p:cNvSpPr/>
              <p:nvPr/>
            </p:nvSpPr>
            <p:spPr>
              <a:xfrm flipV="1">
                <a:off x="5735600" y="3434456"/>
                <a:ext cx="720000" cy="2880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フリーフォーム 151"/>
              <p:cNvSpPr/>
              <p:nvPr/>
            </p:nvSpPr>
            <p:spPr>
              <a:xfrm>
                <a:off x="5556000" y="543545"/>
                <a:ext cx="1080000" cy="3425455"/>
              </a:xfrm>
              <a:custGeom>
                <a:avLst/>
                <a:gdLst>
                  <a:gd name="connsiteX0" fmla="*/ 539600 w 1080000"/>
                  <a:gd name="connsiteY0" fmla="*/ 0 h 3425455"/>
                  <a:gd name="connsiteX1" fmla="*/ 844585 w 1080000"/>
                  <a:gd name="connsiteY1" fmla="*/ 2439878 h 3425455"/>
                  <a:gd name="connsiteX2" fmla="*/ 921838 w 1080000"/>
                  <a:gd name="connsiteY2" fmla="*/ 2503617 h 3425455"/>
                  <a:gd name="connsiteX3" fmla="*/ 1080000 w 1080000"/>
                  <a:gd name="connsiteY3" fmla="*/ 2885455 h 3425455"/>
                  <a:gd name="connsiteX4" fmla="*/ 540000 w 1080000"/>
                  <a:gd name="connsiteY4" fmla="*/ 3425455 h 3425455"/>
                  <a:gd name="connsiteX5" fmla="*/ 0 w 1080000"/>
                  <a:gd name="connsiteY5" fmla="*/ 2885455 h 3425455"/>
                  <a:gd name="connsiteX6" fmla="*/ 158163 w 1080000"/>
                  <a:gd name="connsiteY6" fmla="*/ 2503617 h 3425455"/>
                  <a:gd name="connsiteX7" fmla="*/ 234524 w 1080000"/>
                  <a:gd name="connsiteY7" fmla="*/ 2440614 h 34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3425455">
                    <a:moveTo>
                      <a:pt x="539600" y="0"/>
                    </a:moveTo>
                    <a:lnTo>
                      <a:pt x="844585" y="2439878"/>
                    </a:lnTo>
                    <a:lnTo>
                      <a:pt x="921838" y="2503617"/>
                    </a:lnTo>
                    <a:cubicBezTo>
                      <a:pt x="1019559" y="2601338"/>
                      <a:pt x="1080000" y="2736338"/>
                      <a:pt x="1080000" y="2885455"/>
                    </a:cubicBezTo>
                    <a:cubicBezTo>
                      <a:pt x="1080000" y="3183689"/>
                      <a:pt x="838234" y="3425455"/>
                      <a:pt x="540000" y="3425455"/>
                    </a:cubicBezTo>
                    <a:cubicBezTo>
                      <a:pt x="241766" y="3425455"/>
                      <a:pt x="0" y="3183689"/>
                      <a:pt x="0" y="2885455"/>
                    </a:cubicBezTo>
                    <a:cubicBezTo>
                      <a:pt x="0" y="2736338"/>
                      <a:pt x="60442" y="2601338"/>
                      <a:pt x="158163" y="2503617"/>
                    </a:cubicBezTo>
                    <a:lnTo>
                      <a:pt x="234524" y="2440614"/>
                    </a:ln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フリーフォーム 157"/>
            <p:cNvSpPr/>
            <p:nvPr/>
          </p:nvSpPr>
          <p:spPr>
            <a:xfrm>
              <a:off x="5610000" y="969802"/>
              <a:ext cx="972000" cy="2945198"/>
            </a:xfrm>
            <a:custGeom>
              <a:avLst/>
              <a:gdLst>
                <a:gd name="connsiteX0" fmla="*/ 485600 w 972000"/>
                <a:gd name="connsiteY0" fmla="*/ 0 h 2945198"/>
                <a:gd name="connsiteX1" fmla="*/ 733698 w 972000"/>
                <a:gd name="connsiteY1" fmla="*/ 2043157 h 2945198"/>
                <a:gd name="connsiteX2" fmla="*/ 757727 w 972000"/>
                <a:gd name="connsiteY2" fmla="*/ 2056199 h 2945198"/>
                <a:gd name="connsiteX3" fmla="*/ 972000 w 972000"/>
                <a:gd name="connsiteY3" fmla="*/ 2459198 h 2945198"/>
                <a:gd name="connsiteX4" fmla="*/ 486000 w 972000"/>
                <a:gd name="connsiteY4" fmla="*/ 2945198 h 2945198"/>
                <a:gd name="connsiteX5" fmla="*/ 0 w 972000"/>
                <a:gd name="connsiteY5" fmla="*/ 2459198 h 2945198"/>
                <a:gd name="connsiteX6" fmla="*/ 214273 w 972000"/>
                <a:gd name="connsiteY6" fmla="*/ 2056199 h 2945198"/>
                <a:gd name="connsiteX7" fmla="*/ 237446 w 972000"/>
                <a:gd name="connsiteY7" fmla="*/ 2043621 h 2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00" h="2945198">
                  <a:moveTo>
                    <a:pt x="485600" y="0"/>
                  </a:moveTo>
                  <a:lnTo>
                    <a:pt x="733698" y="2043157"/>
                  </a:lnTo>
                  <a:lnTo>
                    <a:pt x="757727" y="2056199"/>
                  </a:lnTo>
                  <a:cubicBezTo>
                    <a:pt x="887004" y="2143537"/>
                    <a:pt x="972000" y="2291442"/>
                    <a:pt x="972000" y="2459198"/>
                  </a:cubicBezTo>
                  <a:cubicBezTo>
                    <a:pt x="972000" y="2727608"/>
                    <a:pt x="754410" y="2945198"/>
                    <a:pt x="486000" y="2945198"/>
                  </a:cubicBezTo>
                  <a:cubicBezTo>
                    <a:pt x="217590" y="2945198"/>
                    <a:pt x="0" y="2727608"/>
                    <a:pt x="0" y="2459198"/>
                  </a:cubicBezTo>
                  <a:cubicBezTo>
                    <a:pt x="0" y="2291442"/>
                    <a:pt x="84996" y="2143537"/>
                    <a:pt x="214273" y="2056199"/>
                  </a:cubicBezTo>
                  <a:lnTo>
                    <a:pt x="237446" y="204362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10000" fill="hold"/>
                                        <p:tgtEl>
                                          <p:spTgt spid="8"/>
                                        </p:tgtEl>
                                        <p:attrNameLst>
                                          <p:attrName>r</p:attrName>
                                        </p:attrNameLst>
                                      </p:cBhvr>
                                    </p:animRot>
                                  </p:childTnLst>
                                  <p:subTnLst>
                                    <p:audio>
                                      <p:cMediaNode vol="95000">
                                        <p:cTn display="1" masterRel="sameClick">
                                          <p:stCondLst>
                                            <p:cond evt="begin" delay="0">
                                              <p:tn val="19"/>
                                            </p:cond>
                                          </p:stCondLst>
                                          <p:endCondLst>
                                            <p:cond evt="onStopAudio" delay="0">
                                              <p:tgtEl>
                                                <p:sldTgt/>
                                              </p:tgtEl>
                                            </p:cond>
                                          </p:endCondLst>
                                        </p:cTn>
                                        <p:tgtEl>
                                          <p:sndTgt r:embed="rId2" name="10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subTnLst>
                                    <p:audio>
                                      <p:cMediaNode vol="99000">
                                        <p:cTn display="1" masterRel="sameClick">
                                          <p:stCondLst>
                                            <p:cond evt="begin" delay="0">
                                              <p:tn val="23"/>
                                            </p:cond>
                                          </p:stCondLst>
                                          <p:endCondLst>
                                            <p:cond evt="onStopAudio" delay="0">
                                              <p:tgtEl>
                                                <p:sldTgt/>
                                              </p:tgtEl>
                                            </p:cond>
                                          </p:endCondLst>
                                        </p:cTn>
                                        <p:tgtEl>
                                          <p:sndTgt r:embed="rId3" name="vỗ tay 2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2282" y="1253331"/>
            <a:ext cx="10214878" cy="4351338"/>
          </a:xfrm>
        </p:spPr>
        <p:txBody>
          <a:bodyPr>
            <a:normAutofit fontScale="92500" lnSpcReduction="10000"/>
          </a:bodyPr>
          <a:lstStyle/>
          <a:p>
            <a:pPr marL="0" indent="0">
              <a:buNone/>
            </a:pPr>
            <a:r>
              <a:rPr lang="vi-VN" sz="4800" b="1" dirty="0">
                <a:latin typeface="Times New Roman" panose="02020603050405020304" pitchFamily="18" charset="0"/>
                <a:cs typeface="Times New Roman" panose="02020603050405020304" pitchFamily="18" charset="0"/>
              </a:rPr>
              <a:t>5. Nếu có người cho con xem hình, phim không lành mạnh, con sẽ làm </a:t>
            </a:r>
            <a:r>
              <a:rPr lang="vi-VN" sz="4800" b="1" dirty="0" smtClean="0">
                <a:latin typeface="Times New Roman" panose="02020603050405020304" pitchFamily="18" charset="0"/>
                <a:cs typeface="Times New Roman" panose="02020603050405020304" pitchFamily="18" charset="0"/>
              </a:rPr>
              <a:t>gì?</a:t>
            </a:r>
            <a:endParaRPr lang="en-US" sz="4800" b="1" dirty="0" smtClean="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A.</a:t>
            </a:r>
            <a:r>
              <a:rPr lang="vi-VN" sz="4000" dirty="0" smtClean="0">
                <a:latin typeface="Times New Roman" panose="02020603050405020304" pitchFamily="18" charset="0"/>
                <a:cs typeface="Times New Roman" panose="02020603050405020304" pitchFamily="18" charset="0"/>
              </a:rPr>
              <a:t>Tỏ </a:t>
            </a:r>
            <a:r>
              <a:rPr lang="vi-VN" sz="4000" dirty="0">
                <a:latin typeface="Times New Roman" panose="02020603050405020304" pitchFamily="18" charset="0"/>
                <a:cs typeface="Times New Roman" panose="02020603050405020304" pitchFamily="18" charset="0"/>
              </a:rPr>
              <a:t>thái độ tò mò, muốn xem</a:t>
            </a:r>
            <a:endParaRPr lang="en-US" sz="4000" dirty="0">
              <a:latin typeface="Times New Roman" panose="02020603050405020304" pitchFamily="18" charset="0"/>
              <a:cs typeface="Times New Roman" panose="02020603050405020304" pitchFamily="18" charset="0"/>
            </a:endParaRPr>
          </a:p>
          <a:p>
            <a:pPr marL="742950" indent="-742950">
              <a:buAutoNum type="alphaLcPeriod"/>
            </a:pPr>
            <a:endParaRPr lang="vi-VN" sz="4000" dirty="0">
              <a:latin typeface="Times New Roman" panose="02020603050405020304" pitchFamily="18" charset="0"/>
              <a:cs typeface="Times New Roman" panose="02020603050405020304" pitchFamily="18" charset="0"/>
            </a:endParaRPr>
          </a:p>
          <a:p>
            <a:pPr marL="0" indent="0">
              <a:buNone/>
            </a:pPr>
            <a:r>
              <a:rPr lang="en-US" sz="4000" dirty="0" smtClean="0">
                <a:latin typeface="Times New Roman" panose="02020603050405020304" pitchFamily="18" charset="0"/>
                <a:cs typeface="Times New Roman" panose="02020603050405020304" pitchFamily="18" charset="0"/>
              </a:rPr>
              <a:t>B.</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Kiên quyết không xem và bỏ đi chỗ khác</a:t>
            </a:r>
          </a:p>
          <a:p>
            <a:pPr marL="0" indent="0">
              <a:buNone/>
            </a:pPr>
            <a:endParaRPr lang="vi-VN"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C</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Tỏ thái độ không thích </a:t>
            </a:r>
            <a:endParaRPr lang="en-US" sz="4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Rectangle 1"/>
          <p:cNvSpPr/>
          <p:nvPr/>
        </p:nvSpPr>
        <p:spPr>
          <a:xfrm>
            <a:off x="1429555" y="3488546"/>
            <a:ext cx="9129091" cy="706755"/>
          </a:xfrm>
          <a:prstGeom prst="rect">
            <a:avLst/>
          </a:prstGeom>
          <a:solidFill>
            <a:schemeClr val="accent2">
              <a:lumMod val="40000"/>
              <a:lumOff val="60000"/>
            </a:schemeClr>
          </a:solidFill>
        </p:spPr>
        <p:txBody>
          <a:bodyPr wrap="square">
            <a:spAutoFit/>
          </a:bodyPr>
          <a:lstStyle/>
          <a:p>
            <a:r>
              <a:rPr lang="en-US" sz="4000" dirty="0">
                <a:solidFill>
                  <a:srgbClr val="FF0000"/>
                </a:solidFill>
                <a:latin typeface="Times New Roman" panose="02020603050405020304" pitchFamily="18" charset="0"/>
                <a:cs typeface="Times New Roman" panose="02020603050405020304" pitchFamily="18" charset="0"/>
              </a:rPr>
              <a:t>B</a:t>
            </a:r>
            <a:r>
              <a:rPr lang="en-US" sz="4000" dirty="0" smtClean="0">
                <a:solidFill>
                  <a:srgbClr val="FF0000"/>
                </a:solidFill>
                <a:latin typeface="Times New Roman" panose="02020603050405020304" pitchFamily="18" charset="0"/>
                <a:cs typeface="Times New Roman" panose="02020603050405020304" pitchFamily="18" charset="0"/>
              </a:rPr>
              <a:t>.</a:t>
            </a:r>
            <a:r>
              <a:rPr lang="vi-VN" sz="4000" dirty="0" smtClean="0">
                <a:solidFill>
                  <a:srgbClr val="FF0000"/>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Kiên quyết không xem và bỏ đi chỗ khác</a:t>
            </a:r>
          </a:p>
        </p:txBody>
      </p:sp>
      <p:grpSp>
        <p:nvGrpSpPr>
          <p:cNvPr id="5" name="Group 4"/>
          <p:cNvGrpSpPr/>
          <p:nvPr/>
        </p:nvGrpSpPr>
        <p:grpSpPr>
          <a:xfrm>
            <a:off x="9995097" y="4517647"/>
            <a:ext cx="2058436" cy="2197371"/>
            <a:chOff x="9978887" y="4213162"/>
            <a:chExt cx="2058436" cy="2197371"/>
          </a:xfrm>
        </p:grpSpPr>
        <p:pic>
          <p:nvPicPr>
            <p:cNvPr id="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8887" y="4213162"/>
              <a:ext cx="2058436" cy="21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10332245" y="4859096"/>
              <a:ext cx="1342920" cy="13429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グループ化 158"/>
          <p:cNvGrpSpPr/>
          <p:nvPr/>
        </p:nvGrpSpPr>
        <p:grpSpPr>
          <a:xfrm>
            <a:off x="10848317" y="5235796"/>
            <a:ext cx="330024" cy="1172551"/>
            <a:chOff x="5556000" y="543545"/>
            <a:chExt cx="1080000" cy="5770911"/>
          </a:xfrm>
          <a:effectLst/>
        </p:grpSpPr>
        <p:grpSp>
          <p:nvGrpSpPr>
            <p:cNvPr id="9" name="グループ化 152"/>
            <p:cNvGrpSpPr/>
            <p:nvPr/>
          </p:nvGrpSpPr>
          <p:grpSpPr>
            <a:xfrm>
              <a:off x="5556000" y="543545"/>
              <a:ext cx="1080000" cy="5770911"/>
              <a:chOff x="5556000" y="543545"/>
              <a:chExt cx="1080000" cy="577091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11" name="二等辺三角形 149"/>
              <p:cNvSpPr/>
              <p:nvPr/>
            </p:nvSpPr>
            <p:spPr>
              <a:xfrm flipV="1">
                <a:off x="5735600" y="3434456"/>
                <a:ext cx="720000" cy="2880000"/>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フリーフォーム 151"/>
              <p:cNvSpPr/>
              <p:nvPr/>
            </p:nvSpPr>
            <p:spPr>
              <a:xfrm>
                <a:off x="5556000" y="543545"/>
                <a:ext cx="1080000" cy="3425455"/>
              </a:xfrm>
              <a:custGeom>
                <a:avLst/>
                <a:gdLst>
                  <a:gd name="connsiteX0" fmla="*/ 539600 w 1080000"/>
                  <a:gd name="connsiteY0" fmla="*/ 0 h 3425455"/>
                  <a:gd name="connsiteX1" fmla="*/ 844585 w 1080000"/>
                  <a:gd name="connsiteY1" fmla="*/ 2439878 h 3425455"/>
                  <a:gd name="connsiteX2" fmla="*/ 921838 w 1080000"/>
                  <a:gd name="connsiteY2" fmla="*/ 2503617 h 3425455"/>
                  <a:gd name="connsiteX3" fmla="*/ 1080000 w 1080000"/>
                  <a:gd name="connsiteY3" fmla="*/ 2885455 h 3425455"/>
                  <a:gd name="connsiteX4" fmla="*/ 540000 w 1080000"/>
                  <a:gd name="connsiteY4" fmla="*/ 3425455 h 3425455"/>
                  <a:gd name="connsiteX5" fmla="*/ 0 w 1080000"/>
                  <a:gd name="connsiteY5" fmla="*/ 2885455 h 3425455"/>
                  <a:gd name="connsiteX6" fmla="*/ 158163 w 1080000"/>
                  <a:gd name="connsiteY6" fmla="*/ 2503617 h 3425455"/>
                  <a:gd name="connsiteX7" fmla="*/ 234524 w 1080000"/>
                  <a:gd name="connsiteY7" fmla="*/ 2440614 h 34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3425455">
                    <a:moveTo>
                      <a:pt x="539600" y="0"/>
                    </a:moveTo>
                    <a:lnTo>
                      <a:pt x="844585" y="2439878"/>
                    </a:lnTo>
                    <a:lnTo>
                      <a:pt x="921838" y="2503617"/>
                    </a:lnTo>
                    <a:cubicBezTo>
                      <a:pt x="1019559" y="2601338"/>
                      <a:pt x="1080000" y="2736338"/>
                      <a:pt x="1080000" y="2885455"/>
                    </a:cubicBezTo>
                    <a:cubicBezTo>
                      <a:pt x="1080000" y="3183689"/>
                      <a:pt x="838234" y="3425455"/>
                      <a:pt x="540000" y="3425455"/>
                    </a:cubicBezTo>
                    <a:cubicBezTo>
                      <a:pt x="241766" y="3425455"/>
                      <a:pt x="0" y="3183689"/>
                      <a:pt x="0" y="2885455"/>
                    </a:cubicBezTo>
                    <a:cubicBezTo>
                      <a:pt x="0" y="2736338"/>
                      <a:pt x="60442" y="2601338"/>
                      <a:pt x="158163" y="2503617"/>
                    </a:cubicBezTo>
                    <a:lnTo>
                      <a:pt x="234524" y="2440614"/>
                    </a:ln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フリーフォーム 157"/>
            <p:cNvSpPr/>
            <p:nvPr/>
          </p:nvSpPr>
          <p:spPr>
            <a:xfrm>
              <a:off x="5610000" y="969802"/>
              <a:ext cx="972000" cy="2945198"/>
            </a:xfrm>
            <a:custGeom>
              <a:avLst/>
              <a:gdLst>
                <a:gd name="connsiteX0" fmla="*/ 485600 w 972000"/>
                <a:gd name="connsiteY0" fmla="*/ 0 h 2945198"/>
                <a:gd name="connsiteX1" fmla="*/ 733698 w 972000"/>
                <a:gd name="connsiteY1" fmla="*/ 2043157 h 2945198"/>
                <a:gd name="connsiteX2" fmla="*/ 757727 w 972000"/>
                <a:gd name="connsiteY2" fmla="*/ 2056199 h 2945198"/>
                <a:gd name="connsiteX3" fmla="*/ 972000 w 972000"/>
                <a:gd name="connsiteY3" fmla="*/ 2459198 h 2945198"/>
                <a:gd name="connsiteX4" fmla="*/ 486000 w 972000"/>
                <a:gd name="connsiteY4" fmla="*/ 2945198 h 2945198"/>
                <a:gd name="connsiteX5" fmla="*/ 0 w 972000"/>
                <a:gd name="connsiteY5" fmla="*/ 2459198 h 2945198"/>
                <a:gd name="connsiteX6" fmla="*/ 214273 w 972000"/>
                <a:gd name="connsiteY6" fmla="*/ 2056199 h 2945198"/>
                <a:gd name="connsiteX7" fmla="*/ 237446 w 972000"/>
                <a:gd name="connsiteY7" fmla="*/ 2043621 h 294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00" h="2945198">
                  <a:moveTo>
                    <a:pt x="485600" y="0"/>
                  </a:moveTo>
                  <a:lnTo>
                    <a:pt x="733698" y="2043157"/>
                  </a:lnTo>
                  <a:lnTo>
                    <a:pt x="757727" y="2056199"/>
                  </a:lnTo>
                  <a:cubicBezTo>
                    <a:pt x="887004" y="2143537"/>
                    <a:pt x="972000" y="2291442"/>
                    <a:pt x="972000" y="2459198"/>
                  </a:cubicBezTo>
                  <a:cubicBezTo>
                    <a:pt x="972000" y="2727608"/>
                    <a:pt x="754410" y="2945198"/>
                    <a:pt x="486000" y="2945198"/>
                  </a:cubicBezTo>
                  <a:cubicBezTo>
                    <a:pt x="217590" y="2945198"/>
                    <a:pt x="0" y="2727608"/>
                    <a:pt x="0" y="2459198"/>
                  </a:cubicBezTo>
                  <a:cubicBezTo>
                    <a:pt x="0" y="2291442"/>
                    <a:pt x="84996" y="2143537"/>
                    <a:pt x="214273" y="2056199"/>
                  </a:cubicBezTo>
                  <a:lnTo>
                    <a:pt x="237446" y="204362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0000" fill="hold"/>
                                        <p:tgtEl>
                                          <p:spTgt spid="8"/>
                                        </p:tgtEl>
                                        <p:attrNameLst>
                                          <p:attrName>r</p:attrName>
                                        </p:attrNameLst>
                                      </p:cBhvr>
                                    </p:animRot>
                                  </p:childTnLst>
                                  <p:subTnLst>
                                    <p:audio>
                                      <p:cMediaNode vol="99000">
                                        <p:cTn display="1" masterRel="sameClick">
                                          <p:stCondLst>
                                            <p:cond evt="begin" delay="0">
                                              <p:tn val="29"/>
                                            </p:cond>
                                          </p:stCondLst>
                                          <p:endCondLst>
                                            <p:cond evt="onStopAudio" delay="0">
                                              <p:tgtEl>
                                                <p:sldTgt/>
                                              </p:tgtEl>
                                            </p:cond>
                                          </p:endCondLst>
                                        </p:cTn>
                                        <p:tgtEl>
                                          <p:sndTgt r:embed="rId2" name="10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subTnLst>
                                    <p:audio>
                                      <p:cMediaNode>
                                        <p:cTn display="1" masterRel="sameClick">
                                          <p:stCondLst>
                                            <p:cond evt="begin" delay="0">
                                              <p:tn val="33"/>
                                            </p:cond>
                                          </p:stCondLst>
                                          <p:endCondLst>
                                            <p:cond evt="onStopAudio" delay="0">
                                              <p:tgtEl>
                                                <p:sldTgt/>
                                              </p:tgtEl>
                                            </p:cond>
                                          </p:endCondLst>
                                        </p:cTn>
                                        <p:tgtEl>
                                          <p:sndTgt r:embed="rId3" name="vỗ tay 2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2"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1452</Words>
  <Application>Microsoft Office PowerPoint</Application>
  <PresentationFormat>Custom</PresentationFormat>
  <Paragraphs>82</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ỦY BAN NHÂN DÂN QUẬN 3 PHÒNG GIÁO DỤC VÀ ĐÀO TẠO TRƯỜNG MẦM NON 1 </vt:lpstr>
      <vt:lpstr>PowerPoint Presentation</vt:lpstr>
      <vt:lpstr>II. NỘI DUNG </vt:lpstr>
      <vt:lpstr>III.HÌNH THỨC TỔ CHỨC CÁC TRÒ CHƠI: </vt:lpstr>
      <vt:lpstr>PowerPoint Presentation</vt:lpstr>
      <vt:lpstr>2. Ai được phép chạm, sờ vào cơ thể con?</vt:lpstr>
      <vt:lpstr>PowerPoint Presentation</vt:lpstr>
      <vt:lpstr>PowerPoint Presentation</vt:lpstr>
      <vt:lpstr>PowerPoint Presentation</vt:lpstr>
      <vt:lpstr>6. Bác hàng xóm cho con kẹo và kêu con vào nhà chơi với bác, con sẽ làm thế nào?</vt:lpstr>
      <vt:lpstr>7. Ai có thể nhìn hoặc chạm vào vùng riêng tư  của con?</vt:lpstr>
      <vt:lpstr>8. Để phòng tránh bị xâm hại con  phải làm gì?</vt:lpstr>
      <vt:lpstr>9. Nếu người khác bắt con nhìn hoặc chạm vào vùng riêng tư của họ, con phải làm sao?</vt:lpstr>
      <vt:lpstr>10. Người khác có được sờ, chạm vào cơ thể của con không, những hành vi đó xem là gì?</vt:lpstr>
      <vt:lpstr>CÂU HỎI DÀNH CHO KHÁN GIẢ</vt:lpstr>
      <vt:lpstr>2. Trò chơi: Truyền tin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Kim Ngan</dc:creator>
  <cp:lastModifiedBy>Hp Envy 13</cp:lastModifiedBy>
  <cp:revision>45</cp:revision>
  <dcterms:created xsi:type="dcterms:W3CDTF">2021-03-31T05:51:00Z</dcterms:created>
  <dcterms:modified xsi:type="dcterms:W3CDTF">2021-04-07T10:19:56Z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0x010100EAAF431B7D5B1845A4D94AED31A33E61</vt:lpwstr>
  </property>
  <property fmtid="{D5CDD505-2E9C-101B-9397-08002B2CF9AE}" pid="3" name="KSOProductBuildVer">
    <vt:lpwstr>1033-11.2.0.10078</vt:lpwstr>
  </property>
</Properties>
</file>